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9"/>
  </p:notesMasterIdLst>
  <p:sldIdLst>
    <p:sldId id="256" r:id="rId2"/>
    <p:sldId id="1365" r:id="rId3"/>
    <p:sldId id="1366" r:id="rId4"/>
    <p:sldId id="312" r:id="rId5"/>
    <p:sldId id="1368" r:id="rId6"/>
    <p:sldId id="1369" r:id="rId7"/>
    <p:sldId id="282" r:id="rId8"/>
    <p:sldId id="1611" r:id="rId9"/>
    <p:sldId id="1610" r:id="rId10"/>
    <p:sldId id="1612" r:id="rId11"/>
    <p:sldId id="1393" r:id="rId12"/>
    <p:sldId id="1626" r:id="rId13"/>
    <p:sldId id="1425" r:id="rId14"/>
    <p:sldId id="1609" r:id="rId15"/>
    <p:sldId id="1374" r:id="rId16"/>
    <p:sldId id="1375" r:id="rId17"/>
    <p:sldId id="1364" r:id="rId18"/>
    <p:sldId id="1432" r:id="rId19"/>
    <p:sldId id="1394" r:id="rId20"/>
    <p:sldId id="1582" r:id="rId21"/>
    <p:sldId id="1376" r:id="rId22"/>
    <p:sldId id="1625" r:id="rId23"/>
    <p:sldId id="1627" r:id="rId24"/>
    <p:sldId id="1583" r:id="rId25"/>
    <p:sldId id="1624" r:id="rId26"/>
    <p:sldId id="1388" r:id="rId27"/>
    <p:sldId id="1391" r:id="rId28"/>
    <p:sldId id="1405" r:id="rId29"/>
    <p:sldId id="1392" r:id="rId30"/>
    <p:sldId id="1389" r:id="rId31"/>
    <p:sldId id="1401" r:id="rId32"/>
    <p:sldId id="1390" r:id="rId33"/>
    <p:sldId id="1402" r:id="rId34"/>
    <p:sldId id="1605" r:id="rId35"/>
    <p:sldId id="1600" r:id="rId36"/>
    <p:sldId id="1601" r:id="rId37"/>
    <p:sldId id="1620" r:id="rId38"/>
    <p:sldId id="1622" r:id="rId39"/>
    <p:sldId id="1621" r:id="rId40"/>
    <p:sldId id="1433" r:id="rId41"/>
    <p:sldId id="1591" r:id="rId42"/>
    <p:sldId id="1588" r:id="rId43"/>
    <p:sldId id="1596" r:id="rId44"/>
    <p:sldId id="1587" r:id="rId45"/>
    <p:sldId id="1589" r:id="rId46"/>
    <p:sldId id="1593" r:id="rId47"/>
    <p:sldId id="1434" r:id="rId48"/>
    <p:sldId id="1417" r:id="rId49"/>
    <p:sldId id="1418" r:id="rId50"/>
    <p:sldId id="1435" r:id="rId51"/>
    <p:sldId id="1410" r:id="rId52"/>
    <p:sldId id="1411" r:id="rId53"/>
    <p:sldId id="1413" r:id="rId54"/>
    <p:sldId id="1414" r:id="rId55"/>
    <p:sldId id="1415" r:id="rId56"/>
    <p:sldId id="1422" r:id="rId57"/>
    <p:sldId id="1420" r:id="rId58"/>
    <p:sldId id="1423" r:id="rId59"/>
    <p:sldId id="1579" r:id="rId60"/>
    <p:sldId id="1570" r:id="rId61"/>
    <p:sldId id="1581" r:id="rId62"/>
    <p:sldId id="1424" r:id="rId63"/>
    <p:sldId id="1580" r:id="rId64"/>
    <p:sldId id="1594" r:id="rId65"/>
    <p:sldId id="321" r:id="rId66"/>
    <p:sldId id="1634" r:id="rId67"/>
    <p:sldId id="586" r:id="rId68"/>
    <p:sldId id="912" r:id="rId69"/>
    <p:sldId id="1632" r:id="rId70"/>
    <p:sldId id="1220" r:id="rId71"/>
    <p:sldId id="609" r:id="rId72"/>
    <p:sldId id="1630" r:id="rId73"/>
    <p:sldId id="916" r:id="rId74"/>
    <p:sldId id="1223" r:id="rId75"/>
    <p:sldId id="798" r:id="rId76"/>
    <p:sldId id="1224" r:id="rId77"/>
    <p:sldId id="1350" r:id="rId78"/>
    <p:sldId id="605" r:id="rId79"/>
    <p:sldId id="1362" r:id="rId80"/>
    <p:sldId id="1356" r:id="rId81"/>
    <p:sldId id="1615" r:id="rId82"/>
    <p:sldId id="1607" r:id="rId83"/>
    <p:sldId id="1616" r:id="rId84"/>
    <p:sldId id="1636" r:id="rId85"/>
    <p:sldId id="1633" r:id="rId86"/>
    <p:sldId id="1618" r:id="rId87"/>
    <p:sldId id="1361" r:id="rId8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DA07350-A35D-7F47-AC33-2F072D6B072F}">
          <p14:sldIdLst>
            <p14:sldId id="256"/>
            <p14:sldId id="1365"/>
            <p14:sldId id="1366"/>
            <p14:sldId id="312"/>
            <p14:sldId id="1368"/>
            <p14:sldId id="1369"/>
            <p14:sldId id="282"/>
            <p14:sldId id="1611"/>
            <p14:sldId id="1610"/>
            <p14:sldId id="1612"/>
            <p14:sldId id="1393"/>
            <p14:sldId id="1626"/>
            <p14:sldId id="1425"/>
            <p14:sldId id="1609"/>
            <p14:sldId id="1374"/>
            <p14:sldId id="1375"/>
            <p14:sldId id="1364"/>
            <p14:sldId id="1432"/>
            <p14:sldId id="1394"/>
            <p14:sldId id="1582"/>
            <p14:sldId id="1376"/>
            <p14:sldId id="1625"/>
            <p14:sldId id="1627"/>
            <p14:sldId id="1583"/>
            <p14:sldId id="1624"/>
            <p14:sldId id="1388"/>
            <p14:sldId id="1391"/>
            <p14:sldId id="1405"/>
            <p14:sldId id="1392"/>
            <p14:sldId id="1389"/>
            <p14:sldId id="1401"/>
            <p14:sldId id="1390"/>
            <p14:sldId id="1402"/>
            <p14:sldId id="1605"/>
            <p14:sldId id="1600"/>
            <p14:sldId id="1601"/>
            <p14:sldId id="1620"/>
            <p14:sldId id="1622"/>
            <p14:sldId id="1621"/>
            <p14:sldId id="1433"/>
            <p14:sldId id="1591"/>
            <p14:sldId id="1588"/>
            <p14:sldId id="1596"/>
            <p14:sldId id="1587"/>
            <p14:sldId id="1589"/>
            <p14:sldId id="1593"/>
            <p14:sldId id="1434"/>
            <p14:sldId id="1417"/>
            <p14:sldId id="1418"/>
            <p14:sldId id="1435"/>
            <p14:sldId id="1410"/>
            <p14:sldId id="1411"/>
            <p14:sldId id="1413"/>
            <p14:sldId id="1414"/>
            <p14:sldId id="1415"/>
            <p14:sldId id="1422"/>
            <p14:sldId id="1420"/>
            <p14:sldId id="1423"/>
            <p14:sldId id="1579"/>
            <p14:sldId id="1570"/>
            <p14:sldId id="1581"/>
            <p14:sldId id="1424"/>
            <p14:sldId id="1580"/>
            <p14:sldId id="1594"/>
            <p14:sldId id="321"/>
            <p14:sldId id="1634"/>
            <p14:sldId id="586"/>
            <p14:sldId id="912"/>
            <p14:sldId id="1632"/>
            <p14:sldId id="1220"/>
            <p14:sldId id="609"/>
          </p14:sldIdLst>
        </p14:section>
        <p14:section name="Abschnitt ohne Titel" id="{B497A712-053C-DE42-ABC6-11B0012EAE6C}">
          <p14:sldIdLst>
            <p14:sldId id="1630"/>
            <p14:sldId id="916"/>
            <p14:sldId id="1223"/>
            <p14:sldId id="798"/>
            <p14:sldId id="1224"/>
            <p14:sldId id="1350"/>
            <p14:sldId id="605"/>
            <p14:sldId id="1362"/>
            <p14:sldId id="1356"/>
            <p14:sldId id="1615"/>
            <p14:sldId id="1607"/>
            <p14:sldId id="1616"/>
            <p14:sldId id="1636"/>
            <p14:sldId id="1633"/>
            <p14:sldId id="1618"/>
            <p14:sldId id="1361"/>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FED2"/>
    <a:srgbClr val="EBF9F8"/>
    <a:srgbClr val="F5FFF2"/>
    <a:srgbClr val="DBF4D9"/>
    <a:srgbClr val="227ACB"/>
    <a:srgbClr val="76E3FF"/>
    <a:srgbClr val="D9EFC1"/>
    <a:srgbClr val="F8F1E2"/>
    <a:srgbClr val="F3F2CC"/>
    <a:srgbClr val="21A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0" autoAdjust="0"/>
    <p:restoredTop sz="92603" autoAdjust="0"/>
  </p:normalViewPr>
  <p:slideViewPr>
    <p:cSldViewPr snapToGrid="0" snapToObjects="1">
      <p:cViewPr>
        <p:scale>
          <a:sx n="93" d="100"/>
          <a:sy n="93" d="100"/>
        </p:scale>
        <p:origin x="-134" y="-2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36" d="100"/>
        <a:sy n="13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703C8-E5A4-2241-8D94-F819DFDDD1F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de-DE"/>
        </a:p>
      </dgm:t>
    </dgm:pt>
    <dgm:pt modelId="{B2034671-0400-CA45-BDBD-3CC5C7A83029}">
      <dgm:prSet phldrT="[Text]" custT="1"/>
      <dgm:spPr>
        <a:solidFill>
          <a:srgbClr val="FF0000">
            <a:alpha val="90000"/>
          </a:srgbClr>
        </a:solidFill>
      </dgm:spPr>
      <dgm:t>
        <a:bodyPr/>
        <a:lstStyle/>
        <a:p>
          <a:r>
            <a:rPr lang="de-DE" sz="2000" kern="1200" dirty="0">
              <a:solidFill>
                <a:schemeClr val="bg1"/>
              </a:solidFill>
              <a:latin typeface="Lucida Sans Unicode"/>
              <a:ea typeface="+mn-ea"/>
              <a:cs typeface="+mn-cs"/>
            </a:rPr>
            <a:t>Interessengruppen</a:t>
          </a:r>
        </a:p>
      </dgm:t>
    </dgm:pt>
    <dgm:pt modelId="{DA1BD00F-DA65-5D4F-91AF-765380F6E30E}" type="parTrans" cxnId="{55706239-C8C9-DD41-85C1-1A12A40E62F4}">
      <dgm:prSet/>
      <dgm:spPr/>
      <dgm:t>
        <a:bodyPr/>
        <a:lstStyle/>
        <a:p>
          <a:endParaRPr lang="de-DE"/>
        </a:p>
      </dgm:t>
    </dgm:pt>
    <dgm:pt modelId="{E33AC96C-80C6-8A49-BB71-F33B77128AD1}" type="sibTrans" cxnId="{55706239-C8C9-DD41-85C1-1A12A40E62F4}">
      <dgm:prSet/>
      <dgm:spPr/>
      <dgm:t>
        <a:bodyPr/>
        <a:lstStyle/>
        <a:p>
          <a:endParaRPr lang="de-DE"/>
        </a:p>
      </dgm:t>
    </dgm:pt>
    <dgm:pt modelId="{E970C1D9-B948-0343-9828-2EB157753608}">
      <dgm:prSet phldrT="[Text]" custT="1"/>
      <dgm:spPr>
        <a:solidFill>
          <a:srgbClr val="FF0000">
            <a:alpha val="90000"/>
          </a:srgbClr>
        </a:solidFill>
      </dgm:spPr>
      <dgm:t>
        <a:bodyPr/>
        <a:lstStyle/>
        <a:p>
          <a:r>
            <a:rPr lang="de-DE" sz="2000" kern="1200" dirty="0" err="1">
              <a:solidFill>
                <a:prstClr val="white"/>
              </a:solidFill>
              <a:latin typeface="Lucida Sans Unicode"/>
              <a:ea typeface="+mn-ea"/>
              <a:cs typeface="+mn-cs"/>
            </a:rPr>
            <a:t>Wirtschafts</a:t>
          </a:r>
          <a:endParaRPr lang="de-DE" sz="2000" kern="1200" dirty="0">
            <a:solidFill>
              <a:prstClr val="white"/>
            </a:solidFill>
            <a:latin typeface="Lucida Sans Unicode"/>
            <a:ea typeface="+mn-ea"/>
            <a:cs typeface="+mn-cs"/>
          </a:endParaRPr>
        </a:p>
        <a:p>
          <a:r>
            <a:rPr lang="de-DE" sz="2000" kern="1200" dirty="0">
              <a:solidFill>
                <a:prstClr val="white"/>
              </a:solidFill>
              <a:latin typeface="Lucida Sans Unicode"/>
              <a:ea typeface="+mn-ea"/>
              <a:cs typeface="+mn-cs"/>
            </a:rPr>
            <a:t>verbände</a:t>
          </a:r>
        </a:p>
      </dgm:t>
    </dgm:pt>
    <dgm:pt modelId="{15D76BB4-BA22-9946-8E08-49D2BF25F4E2}" type="parTrans" cxnId="{13C2536F-8C24-F245-8082-4680D79105F7}">
      <dgm:prSet/>
      <dgm:spPr/>
      <dgm:t>
        <a:bodyPr/>
        <a:lstStyle/>
        <a:p>
          <a:endParaRPr lang="de-DE"/>
        </a:p>
      </dgm:t>
    </dgm:pt>
    <dgm:pt modelId="{D9F9E953-F156-A940-A4A1-8380C61BCD42}" type="sibTrans" cxnId="{13C2536F-8C24-F245-8082-4680D79105F7}">
      <dgm:prSet/>
      <dgm:spPr/>
      <dgm:t>
        <a:bodyPr/>
        <a:lstStyle/>
        <a:p>
          <a:endParaRPr lang="de-DE"/>
        </a:p>
      </dgm:t>
    </dgm:pt>
    <dgm:pt modelId="{F9FC73F6-1704-8548-B997-9BDA90F65AAA}">
      <dgm:prSet phldrT="[Text]" custT="1"/>
      <dgm:spPr>
        <a:solidFill>
          <a:srgbClr val="FF0000">
            <a:alpha val="90000"/>
          </a:srgbClr>
        </a:solidFill>
      </dgm:spPr>
      <dgm:t>
        <a:bodyPr/>
        <a:lstStyle/>
        <a:p>
          <a:r>
            <a:rPr lang="de-DE" sz="2000" kern="1200" dirty="0">
              <a:solidFill>
                <a:prstClr val="white"/>
              </a:solidFill>
              <a:latin typeface="Lucida Sans Unicode"/>
              <a:ea typeface="+mn-ea"/>
              <a:cs typeface="+mn-cs"/>
            </a:rPr>
            <a:t>Lobbys</a:t>
          </a:r>
        </a:p>
      </dgm:t>
    </dgm:pt>
    <dgm:pt modelId="{36DD6124-DB2F-6340-8E81-2AA6E035F095}" type="parTrans" cxnId="{1201CA25-70C7-6741-A28F-2BEEE7B96AF8}">
      <dgm:prSet/>
      <dgm:spPr/>
      <dgm:t>
        <a:bodyPr/>
        <a:lstStyle/>
        <a:p>
          <a:endParaRPr lang="de-DE"/>
        </a:p>
      </dgm:t>
    </dgm:pt>
    <dgm:pt modelId="{38637A9E-EA1C-944C-9586-EBF9FFD1E136}" type="sibTrans" cxnId="{1201CA25-70C7-6741-A28F-2BEEE7B96AF8}">
      <dgm:prSet/>
      <dgm:spPr/>
      <dgm:t>
        <a:bodyPr/>
        <a:lstStyle/>
        <a:p>
          <a:endParaRPr lang="de-DE"/>
        </a:p>
      </dgm:t>
    </dgm:pt>
    <dgm:pt modelId="{8DA26157-0751-9145-8D5F-D253F0948225}">
      <dgm:prSet custT="1"/>
      <dgm:spPr>
        <a:solidFill>
          <a:srgbClr val="FF0000">
            <a:alpha val="90000"/>
          </a:srgbClr>
        </a:solidFill>
      </dgm:spPr>
      <dgm:t>
        <a:bodyPr/>
        <a:lstStyle/>
        <a:p>
          <a:r>
            <a:rPr lang="de-DE" sz="2000" kern="1200" dirty="0" err="1">
              <a:solidFill>
                <a:prstClr val="white"/>
              </a:solidFill>
              <a:latin typeface="Lucida Sans Unicode"/>
              <a:ea typeface="+mn-ea"/>
              <a:cs typeface="+mn-cs"/>
            </a:rPr>
            <a:t>Sozialver</a:t>
          </a:r>
          <a:r>
            <a:rPr lang="de-DE" sz="2000" kern="1200" dirty="0">
              <a:solidFill>
                <a:prstClr val="white"/>
              </a:solidFill>
              <a:latin typeface="Lucida Sans Unicode"/>
              <a:ea typeface="+mn-ea"/>
              <a:cs typeface="+mn-cs"/>
            </a:rPr>
            <a:t>-bände</a:t>
          </a:r>
        </a:p>
      </dgm:t>
    </dgm:pt>
    <dgm:pt modelId="{93D851E7-12ED-C441-BBD8-E169896B548A}" type="parTrans" cxnId="{1EB04D00-5418-CD4F-BABF-B37B0DD1F78A}">
      <dgm:prSet/>
      <dgm:spPr/>
      <dgm:t>
        <a:bodyPr/>
        <a:lstStyle/>
        <a:p>
          <a:endParaRPr lang="de-DE"/>
        </a:p>
      </dgm:t>
    </dgm:pt>
    <dgm:pt modelId="{91A441B8-4995-574B-AC95-D700551EB5EF}" type="sibTrans" cxnId="{1EB04D00-5418-CD4F-BABF-B37B0DD1F78A}">
      <dgm:prSet/>
      <dgm:spPr/>
      <dgm:t>
        <a:bodyPr/>
        <a:lstStyle/>
        <a:p>
          <a:endParaRPr lang="de-DE"/>
        </a:p>
      </dgm:t>
    </dgm:pt>
    <dgm:pt modelId="{4629630A-76E2-DC4B-8D7E-592DE546E827}">
      <dgm:prSet custT="1"/>
      <dgm:spPr>
        <a:solidFill>
          <a:srgbClr val="FF0000">
            <a:alpha val="90000"/>
          </a:srgbClr>
        </a:solidFill>
      </dgm:spPr>
      <dgm:t>
        <a:bodyPr/>
        <a:lstStyle/>
        <a:p>
          <a:r>
            <a:rPr lang="de-DE" sz="2000" kern="1200" dirty="0">
              <a:solidFill>
                <a:prstClr val="white"/>
              </a:solidFill>
              <a:latin typeface="Lucida Sans Unicode"/>
              <a:ea typeface="+mn-ea"/>
              <a:cs typeface="+mn-cs"/>
            </a:rPr>
            <a:t>Für</a:t>
          </a:r>
          <a:r>
            <a:rPr lang="de-DE" sz="2000" kern="1200" dirty="0"/>
            <a:t> </a:t>
          </a:r>
          <a:r>
            <a:rPr lang="de-DE" sz="2000" kern="1200" dirty="0">
              <a:solidFill>
                <a:prstClr val="white"/>
              </a:solidFill>
              <a:latin typeface="Lucida Sans Unicode"/>
              <a:ea typeface="+mn-ea"/>
              <a:cs typeface="+mn-cs"/>
            </a:rPr>
            <a:t>ideale</a:t>
          </a:r>
          <a:r>
            <a:rPr lang="de-DE" sz="2000" kern="1200" dirty="0"/>
            <a:t> </a:t>
          </a:r>
          <a:r>
            <a:rPr lang="de-DE" sz="2000" kern="1200" dirty="0">
              <a:solidFill>
                <a:prstClr val="white"/>
              </a:solidFill>
              <a:latin typeface="Lucida Sans Unicode"/>
              <a:ea typeface="+mn-ea"/>
              <a:cs typeface="+mn-cs"/>
            </a:rPr>
            <a:t>Ziele</a:t>
          </a:r>
        </a:p>
      </dgm:t>
    </dgm:pt>
    <dgm:pt modelId="{D59AC8B3-8E13-154A-A0F0-97DFE9130DAE}" type="parTrans" cxnId="{886F3BD1-BAF0-8A49-9189-7CE75AD5BB85}">
      <dgm:prSet/>
      <dgm:spPr/>
      <dgm:t>
        <a:bodyPr/>
        <a:lstStyle/>
        <a:p>
          <a:endParaRPr lang="de-DE"/>
        </a:p>
      </dgm:t>
    </dgm:pt>
    <dgm:pt modelId="{828EBD18-42F9-B14D-B93E-AD91F64CC992}" type="sibTrans" cxnId="{886F3BD1-BAF0-8A49-9189-7CE75AD5BB85}">
      <dgm:prSet/>
      <dgm:spPr/>
      <dgm:t>
        <a:bodyPr/>
        <a:lstStyle/>
        <a:p>
          <a:endParaRPr lang="de-DE"/>
        </a:p>
      </dgm:t>
    </dgm:pt>
    <dgm:pt modelId="{95AF41E1-9256-0540-B3A0-A6C9966372C5}">
      <dgm:prSet custT="1"/>
      <dgm:spPr>
        <a:solidFill>
          <a:srgbClr val="FF0000">
            <a:alpha val="90000"/>
          </a:srgbClr>
        </a:solidFill>
      </dgm:spPr>
      <dgm:t>
        <a:bodyPr/>
        <a:lstStyle/>
        <a:p>
          <a:r>
            <a:rPr lang="de-DE" sz="2000" kern="1200" dirty="0">
              <a:solidFill>
                <a:prstClr val="white"/>
              </a:solidFill>
              <a:latin typeface="Lucida Sans Unicode"/>
              <a:ea typeface="+mn-ea"/>
              <a:cs typeface="+mn-cs"/>
            </a:rPr>
            <a:t>Kategorie-Vertretungen</a:t>
          </a:r>
        </a:p>
      </dgm:t>
    </dgm:pt>
    <dgm:pt modelId="{9C748D2D-91A9-DB44-A0B2-45D50854B966}" type="parTrans" cxnId="{B966CC84-EE1C-6D48-A776-17FA83A407A3}">
      <dgm:prSet/>
      <dgm:spPr/>
      <dgm:t>
        <a:bodyPr/>
        <a:lstStyle/>
        <a:p>
          <a:endParaRPr lang="de-DE"/>
        </a:p>
      </dgm:t>
    </dgm:pt>
    <dgm:pt modelId="{7E838C1A-55F2-BC47-B195-F0EA85494C2A}" type="sibTrans" cxnId="{B966CC84-EE1C-6D48-A776-17FA83A407A3}">
      <dgm:prSet/>
      <dgm:spPr/>
      <dgm:t>
        <a:bodyPr/>
        <a:lstStyle/>
        <a:p>
          <a:endParaRPr lang="de-DE"/>
        </a:p>
      </dgm:t>
    </dgm:pt>
    <dgm:pt modelId="{58C52FA6-5E21-B14D-B7D7-81D27F4C52C4}">
      <dgm:prSet custT="1"/>
      <dgm:spPr>
        <a:solidFill>
          <a:srgbClr val="FF0000">
            <a:alpha val="90000"/>
          </a:srgbClr>
        </a:solidFill>
      </dgm:spPr>
      <dgm:t>
        <a:bodyPr/>
        <a:lstStyle/>
        <a:p>
          <a:pPr marL="0" lvl="0" algn="ctr" defTabSz="889000">
            <a:lnSpc>
              <a:spcPct val="90000"/>
            </a:lnSpc>
            <a:spcBef>
              <a:spcPct val="0"/>
            </a:spcBef>
            <a:spcAft>
              <a:spcPct val="35000"/>
            </a:spcAft>
            <a:buNone/>
          </a:pPr>
          <a:r>
            <a:rPr lang="de-DE" sz="2000" kern="1200" dirty="0">
              <a:solidFill>
                <a:prstClr val="white"/>
              </a:solidFill>
              <a:latin typeface="Lucida Sans Unicode"/>
              <a:ea typeface="+mn-ea"/>
              <a:cs typeface="+mn-cs"/>
            </a:rPr>
            <a:t>NIMBY</a:t>
          </a:r>
        </a:p>
        <a:p>
          <a:pPr marL="0" lvl="0" indent="0" algn="ctr" defTabSz="889000">
            <a:lnSpc>
              <a:spcPct val="90000"/>
            </a:lnSpc>
            <a:spcBef>
              <a:spcPct val="0"/>
            </a:spcBef>
            <a:spcAft>
              <a:spcPct val="35000"/>
            </a:spcAft>
            <a:buNone/>
          </a:pPr>
          <a:r>
            <a:rPr lang="de-DE" sz="2000" kern="1200" dirty="0">
              <a:solidFill>
                <a:prstClr val="white"/>
              </a:solidFill>
              <a:latin typeface="Lucida Sans Unicode"/>
              <a:ea typeface="+mn-ea"/>
              <a:cs typeface="+mn-cs"/>
            </a:rPr>
            <a:t>Not in </a:t>
          </a:r>
          <a:r>
            <a:rPr lang="de-DE" sz="2000" kern="1200" dirty="0" err="1">
              <a:solidFill>
                <a:prstClr val="white"/>
              </a:solidFill>
              <a:latin typeface="Lucida Sans Unicode"/>
              <a:ea typeface="+mn-ea"/>
              <a:cs typeface="+mn-cs"/>
            </a:rPr>
            <a:t>my</a:t>
          </a:r>
          <a:r>
            <a:rPr lang="de-DE" sz="2000" kern="1200" dirty="0">
              <a:solidFill>
                <a:prstClr val="white"/>
              </a:solidFill>
              <a:latin typeface="Lucida Sans Unicode"/>
              <a:ea typeface="+mn-ea"/>
              <a:cs typeface="+mn-cs"/>
            </a:rPr>
            <a:t> back Yard</a:t>
          </a:r>
        </a:p>
      </dgm:t>
    </dgm:pt>
    <dgm:pt modelId="{2AB625B6-2B5C-9643-ABA9-7349A16618D8}" type="parTrans" cxnId="{CCAA9DB2-644F-F945-A066-2F4DC4902249}">
      <dgm:prSet/>
      <dgm:spPr/>
      <dgm:t>
        <a:bodyPr/>
        <a:lstStyle/>
        <a:p>
          <a:endParaRPr lang="de-DE"/>
        </a:p>
      </dgm:t>
    </dgm:pt>
    <dgm:pt modelId="{E570ED82-060E-6A47-8BFC-A1E013BF23A5}" type="sibTrans" cxnId="{CCAA9DB2-644F-F945-A066-2F4DC4902249}">
      <dgm:prSet/>
      <dgm:spPr/>
      <dgm:t>
        <a:bodyPr/>
        <a:lstStyle/>
        <a:p>
          <a:endParaRPr lang="de-DE"/>
        </a:p>
      </dgm:t>
    </dgm:pt>
    <dgm:pt modelId="{6B6258F8-0369-3849-89E1-E6EFDB0A6CA0}" type="pres">
      <dgm:prSet presAssocID="{62B703C8-E5A4-2241-8D94-F819DFDDD1F1}" presName="hierChild1" presStyleCnt="0">
        <dgm:presLayoutVars>
          <dgm:chPref val="1"/>
          <dgm:dir/>
          <dgm:animOne val="branch"/>
          <dgm:animLvl val="lvl"/>
          <dgm:resizeHandles/>
        </dgm:presLayoutVars>
      </dgm:prSet>
      <dgm:spPr/>
      <dgm:t>
        <a:bodyPr/>
        <a:lstStyle/>
        <a:p>
          <a:endParaRPr lang="de-AT"/>
        </a:p>
      </dgm:t>
    </dgm:pt>
    <dgm:pt modelId="{FFC741DC-5135-2A44-99FD-1693B3D6F0E1}" type="pres">
      <dgm:prSet presAssocID="{B2034671-0400-CA45-BDBD-3CC5C7A83029}" presName="hierRoot1" presStyleCnt="0"/>
      <dgm:spPr/>
    </dgm:pt>
    <dgm:pt modelId="{3CF4544A-4963-5746-804F-5CFB3ADB7E74}" type="pres">
      <dgm:prSet presAssocID="{B2034671-0400-CA45-BDBD-3CC5C7A83029}" presName="composite" presStyleCnt="0"/>
      <dgm:spPr/>
    </dgm:pt>
    <dgm:pt modelId="{F2F436EA-14AD-BD41-B918-57BB03949C78}" type="pres">
      <dgm:prSet presAssocID="{B2034671-0400-CA45-BDBD-3CC5C7A83029}" presName="background" presStyleLbl="node0" presStyleIdx="0" presStyleCnt="1"/>
      <dgm:spPr/>
    </dgm:pt>
    <dgm:pt modelId="{902CAB16-D82E-174F-8BCC-44A6CD4BD4FE}" type="pres">
      <dgm:prSet presAssocID="{B2034671-0400-CA45-BDBD-3CC5C7A83029}" presName="text" presStyleLbl="fgAcc0" presStyleIdx="0" presStyleCnt="1" custScaleX="182648" custLinFactNeighborX="2211" custLinFactNeighborY="1161">
        <dgm:presLayoutVars>
          <dgm:chPref val="3"/>
        </dgm:presLayoutVars>
      </dgm:prSet>
      <dgm:spPr/>
      <dgm:t>
        <a:bodyPr/>
        <a:lstStyle/>
        <a:p>
          <a:endParaRPr lang="de-AT"/>
        </a:p>
      </dgm:t>
    </dgm:pt>
    <dgm:pt modelId="{B0CC9781-6CA9-6D4F-A574-3EF7EE01915D}" type="pres">
      <dgm:prSet presAssocID="{B2034671-0400-CA45-BDBD-3CC5C7A83029}" presName="hierChild2" presStyleCnt="0"/>
      <dgm:spPr/>
    </dgm:pt>
    <dgm:pt modelId="{BFA6CFD7-C1AE-FD46-BFA0-B35B15616C8B}" type="pres">
      <dgm:prSet presAssocID="{93D851E7-12ED-C441-BBD8-E169896B548A}" presName="Name10" presStyleLbl="parChTrans1D2" presStyleIdx="0" presStyleCnt="3"/>
      <dgm:spPr/>
      <dgm:t>
        <a:bodyPr/>
        <a:lstStyle/>
        <a:p>
          <a:endParaRPr lang="de-AT"/>
        </a:p>
      </dgm:t>
    </dgm:pt>
    <dgm:pt modelId="{145F82A1-D6E5-144F-B2D5-5318FE5253C3}" type="pres">
      <dgm:prSet presAssocID="{8DA26157-0751-9145-8D5F-D253F0948225}" presName="hierRoot2" presStyleCnt="0"/>
      <dgm:spPr/>
    </dgm:pt>
    <dgm:pt modelId="{69ABF3D5-7736-5B46-AE0D-BB9AEDD15EFA}" type="pres">
      <dgm:prSet presAssocID="{8DA26157-0751-9145-8D5F-D253F0948225}" presName="composite2" presStyleCnt="0"/>
      <dgm:spPr/>
    </dgm:pt>
    <dgm:pt modelId="{ED3CC750-5C56-644E-AC13-C5BB71BCB160}" type="pres">
      <dgm:prSet presAssocID="{8DA26157-0751-9145-8D5F-D253F0948225}" presName="background2" presStyleLbl="node2" presStyleIdx="0" presStyleCnt="3"/>
      <dgm:spPr/>
    </dgm:pt>
    <dgm:pt modelId="{55473878-4AFC-9C42-A712-DE9712C39C33}" type="pres">
      <dgm:prSet presAssocID="{8DA26157-0751-9145-8D5F-D253F0948225}" presName="text2" presStyleLbl="fgAcc2" presStyleIdx="0" presStyleCnt="3">
        <dgm:presLayoutVars>
          <dgm:chPref val="3"/>
        </dgm:presLayoutVars>
      </dgm:prSet>
      <dgm:spPr/>
      <dgm:t>
        <a:bodyPr/>
        <a:lstStyle/>
        <a:p>
          <a:endParaRPr lang="de-AT"/>
        </a:p>
      </dgm:t>
    </dgm:pt>
    <dgm:pt modelId="{821E8AB7-CDA8-2F45-8CE4-C3E0CB7AC9B0}" type="pres">
      <dgm:prSet presAssocID="{8DA26157-0751-9145-8D5F-D253F0948225}" presName="hierChild3" presStyleCnt="0"/>
      <dgm:spPr/>
    </dgm:pt>
    <dgm:pt modelId="{EC6490D3-8DB5-A242-9C74-104EE456424E}" type="pres">
      <dgm:prSet presAssocID="{D59AC8B3-8E13-154A-A0F0-97DFE9130DAE}" presName="Name17" presStyleLbl="parChTrans1D3" presStyleIdx="0" presStyleCnt="3"/>
      <dgm:spPr/>
      <dgm:t>
        <a:bodyPr/>
        <a:lstStyle/>
        <a:p>
          <a:endParaRPr lang="de-AT"/>
        </a:p>
      </dgm:t>
    </dgm:pt>
    <dgm:pt modelId="{44B38788-2C6A-F24B-9FF5-9ACDA9FEBA49}" type="pres">
      <dgm:prSet presAssocID="{4629630A-76E2-DC4B-8D7E-592DE546E827}" presName="hierRoot3" presStyleCnt="0"/>
      <dgm:spPr/>
    </dgm:pt>
    <dgm:pt modelId="{306F6692-8E9D-5C42-A954-F1CE66539EA6}" type="pres">
      <dgm:prSet presAssocID="{4629630A-76E2-DC4B-8D7E-592DE546E827}" presName="composite3" presStyleCnt="0"/>
      <dgm:spPr/>
    </dgm:pt>
    <dgm:pt modelId="{75F1B0E1-926F-7F44-A6D2-BE67E4201E07}" type="pres">
      <dgm:prSet presAssocID="{4629630A-76E2-DC4B-8D7E-592DE546E827}" presName="background3" presStyleLbl="node3" presStyleIdx="0" presStyleCnt="3"/>
      <dgm:spPr/>
    </dgm:pt>
    <dgm:pt modelId="{7F127A87-4D47-A146-8915-76431ACF203E}" type="pres">
      <dgm:prSet presAssocID="{4629630A-76E2-DC4B-8D7E-592DE546E827}" presName="text3" presStyleLbl="fgAcc3" presStyleIdx="0" presStyleCnt="3">
        <dgm:presLayoutVars>
          <dgm:chPref val="3"/>
        </dgm:presLayoutVars>
      </dgm:prSet>
      <dgm:spPr/>
      <dgm:t>
        <a:bodyPr/>
        <a:lstStyle/>
        <a:p>
          <a:endParaRPr lang="de-AT"/>
        </a:p>
      </dgm:t>
    </dgm:pt>
    <dgm:pt modelId="{E7E20DA9-C1E0-AA47-9D3D-E652BA3B4646}" type="pres">
      <dgm:prSet presAssocID="{4629630A-76E2-DC4B-8D7E-592DE546E827}" presName="hierChild4" presStyleCnt="0"/>
      <dgm:spPr/>
    </dgm:pt>
    <dgm:pt modelId="{49997C15-210C-7A44-B18B-DFD0B58DA76E}" type="pres">
      <dgm:prSet presAssocID="{15D76BB4-BA22-9946-8E08-49D2BF25F4E2}" presName="Name10" presStyleLbl="parChTrans1D2" presStyleIdx="1" presStyleCnt="3"/>
      <dgm:spPr/>
      <dgm:t>
        <a:bodyPr/>
        <a:lstStyle/>
        <a:p>
          <a:endParaRPr lang="de-AT"/>
        </a:p>
      </dgm:t>
    </dgm:pt>
    <dgm:pt modelId="{BC328B34-8526-2842-A999-6BD07A7423D6}" type="pres">
      <dgm:prSet presAssocID="{E970C1D9-B948-0343-9828-2EB157753608}" presName="hierRoot2" presStyleCnt="0"/>
      <dgm:spPr/>
    </dgm:pt>
    <dgm:pt modelId="{5E725B5D-52DB-774A-A7BF-CBA2D4B6C5B7}" type="pres">
      <dgm:prSet presAssocID="{E970C1D9-B948-0343-9828-2EB157753608}" presName="composite2" presStyleCnt="0"/>
      <dgm:spPr/>
    </dgm:pt>
    <dgm:pt modelId="{0A39FDD7-3D11-6B43-816B-259377D7C42D}" type="pres">
      <dgm:prSet presAssocID="{E970C1D9-B948-0343-9828-2EB157753608}" presName="background2" presStyleLbl="node2" presStyleIdx="1" presStyleCnt="3"/>
      <dgm:spPr/>
    </dgm:pt>
    <dgm:pt modelId="{D9C65172-DCC9-454C-AAB7-4E0716CA7E35}" type="pres">
      <dgm:prSet presAssocID="{E970C1D9-B948-0343-9828-2EB157753608}" presName="text2" presStyleLbl="fgAcc2" presStyleIdx="1" presStyleCnt="3">
        <dgm:presLayoutVars>
          <dgm:chPref val="3"/>
        </dgm:presLayoutVars>
      </dgm:prSet>
      <dgm:spPr/>
      <dgm:t>
        <a:bodyPr/>
        <a:lstStyle/>
        <a:p>
          <a:endParaRPr lang="de-AT"/>
        </a:p>
      </dgm:t>
    </dgm:pt>
    <dgm:pt modelId="{6750D59C-5ACD-3B49-9A90-AAFB2448A960}" type="pres">
      <dgm:prSet presAssocID="{E970C1D9-B948-0343-9828-2EB157753608}" presName="hierChild3" presStyleCnt="0"/>
      <dgm:spPr/>
    </dgm:pt>
    <dgm:pt modelId="{6B92B508-308D-F14A-9002-74D6ED250455}" type="pres">
      <dgm:prSet presAssocID="{9C748D2D-91A9-DB44-A0B2-45D50854B966}" presName="Name17" presStyleLbl="parChTrans1D3" presStyleIdx="1" presStyleCnt="3"/>
      <dgm:spPr/>
      <dgm:t>
        <a:bodyPr/>
        <a:lstStyle/>
        <a:p>
          <a:endParaRPr lang="de-AT"/>
        </a:p>
      </dgm:t>
    </dgm:pt>
    <dgm:pt modelId="{7D77D351-A083-9049-B45D-9B928CD01CDE}" type="pres">
      <dgm:prSet presAssocID="{95AF41E1-9256-0540-B3A0-A6C9966372C5}" presName="hierRoot3" presStyleCnt="0"/>
      <dgm:spPr/>
    </dgm:pt>
    <dgm:pt modelId="{28028184-1785-C34D-B749-DFE6A0A22278}" type="pres">
      <dgm:prSet presAssocID="{95AF41E1-9256-0540-B3A0-A6C9966372C5}" presName="composite3" presStyleCnt="0"/>
      <dgm:spPr/>
    </dgm:pt>
    <dgm:pt modelId="{497C642B-0AC6-464A-96C3-3F4A6AE581B9}" type="pres">
      <dgm:prSet presAssocID="{95AF41E1-9256-0540-B3A0-A6C9966372C5}" presName="background3" presStyleLbl="node3" presStyleIdx="1" presStyleCnt="3"/>
      <dgm:spPr/>
    </dgm:pt>
    <dgm:pt modelId="{F930A663-582E-4044-B0C5-2AE7DE657D00}" type="pres">
      <dgm:prSet presAssocID="{95AF41E1-9256-0540-B3A0-A6C9966372C5}" presName="text3" presStyleLbl="fgAcc3" presStyleIdx="1" presStyleCnt="3" custScaleX="107982">
        <dgm:presLayoutVars>
          <dgm:chPref val="3"/>
        </dgm:presLayoutVars>
      </dgm:prSet>
      <dgm:spPr/>
      <dgm:t>
        <a:bodyPr/>
        <a:lstStyle/>
        <a:p>
          <a:endParaRPr lang="de-AT"/>
        </a:p>
      </dgm:t>
    </dgm:pt>
    <dgm:pt modelId="{F0F32A1A-4512-3B45-B360-E2220350A7C8}" type="pres">
      <dgm:prSet presAssocID="{95AF41E1-9256-0540-B3A0-A6C9966372C5}" presName="hierChild4" presStyleCnt="0"/>
      <dgm:spPr/>
    </dgm:pt>
    <dgm:pt modelId="{21CF5982-EB02-074A-B092-7600AEA2D256}" type="pres">
      <dgm:prSet presAssocID="{36DD6124-DB2F-6340-8E81-2AA6E035F095}" presName="Name10" presStyleLbl="parChTrans1D2" presStyleIdx="2" presStyleCnt="3"/>
      <dgm:spPr/>
      <dgm:t>
        <a:bodyPr/>
        <a:lstStyle/>
        <a:p>
          <a:endParaRPr lang="de-AT"/>
        </a:p>
      </dgm:t>
    </dgm:pt>
    <dgm:pt modelId="{917F5145-4D4D-9A4A-9780-E3232993DAC1}" type="pres">
      <dgm:prSet presAssocID="{F9FC73F6-1704-8548-B997-9BDA90F65AAA}" presName="hierRoot2" presStyleCnt="0"/>
      <dgm:spPr/>
    </dgm:pt>
    <dgm:pt modelId="{6EA322DD-024F-F441-B0B5-BC68F2DDE66E}" type="pres">
      <dgm:prSet presAssocID="{F9FC73F6-1704-8548-B997-9BDA90F65AAA}" presName="composite2" presStyleCnt="0"/>
      <dgm:spPr/>
    </dgm:pt>
    <dgm:pt modelId="{1ECC3B6F-E820-C84B-A3C5-FC1F197227F1}" type="pres">
      <dgm:prSet presAssocID="{F9FC73F6-1704-8548-B997-9BDA90F65AAA}" presName="background2" presStyleLbl="node2" presStyleIdx="2" presStyleCnt="3"/>
      <dgm:spPr/>
    </dgm:pt>
    <dgm:pt modelId="{F5418512-4B4C-A842-A30F-094215966266}" type="pres">
      <dgm:prSet presAssocID="{F9FC73F6-1704-8548-B997-9BDA90F65AAA}" presName="text2" presStyleLbl="fgAcc2" presStyleIdx="2" presStyleCnt="3">
        <dgm:presLayoutVars>
          <dgm:chPref val="3"/>
        </dgm:presLayoutVars>
      </dgm:prSet>
      <dgm:spPr/>
      <dgm:t>
        <a:bodyPr/>
        <a:lstStyle/>
        <a:p>
          <a:endParaRPr lang="de-AT"/>
        </a:p>
      </dgm:t>
    </dgm:pt>
    <dgm:pt modelId="{FF384409-1F34-3D4F-8A5E-83C4ECB489DC}" type="pres">
      <dgm:prSet presAssocID="{F9FC73F6-1704-8548-B997-9BDA90F65AAA}" presName="hierChild3" presStyleCnt="0"/>
      <dgm:spPr/>
    </dgm:pt>
    <dgm:pt modelId="{F1B7B078-F83B-544E-AF56-01BF0C7CD6E5}" type="pres">
      <dgm:prSet presAssocID="{2AB625B6-2B5C-9643-ABA9-7349A16618D8}" presName="Name17" presStyleLbl="parChTrans1D3" presStyleIdx="2" presStyleCnt="3"/>
      <dgm:spPr/>
      <dgm:t>
        <a:bodyPr/>
        <a:lstStyle/>
        <a:p>
          <a:endParaRPr lang="de-AT"/>
        </a:p>
      </dgm:t>
    </dgm:pt>
    <dgm:pt modelId="{4C63AE62-995B-5A42-B3CA-59E8B0D320B2}" type="pres">
      <dgm:prSet presAssocID="{58C52FA6-5E21-B14D-B7D7-81D27F4C52C4}" presName="hierRoot3" presStyleCnt="0"/>
      <dgm:spPr/>
    </dgm:pt>
    <dgm:pt modelId="{67706644-75A6-C946-8DA8-6EF0677D3C49}" type="pres">
      <dgm:prSet presAssocID="{58C52FA6-5E21-B14D-B7D7-81D27F4C52C4}" presName="composite3" presStyleCnt="0"/>
      <dgm:spPr/>
    </dgm:pt>
    <dgm:pt modelId="{3775F7D9-8D87-0A4E-B7A5-2A24A8A99A2C}" type="pres">
      <dgm:prSet presAssocID="{58C52FA6-5E21-B14D-B7D7-81D27F4C52C4}" presName="background3" presStyleLbl="node3" presStyleIdx="2" presStyleCnt="3"/>
      <dgm:spPr/>
    </dgm:pt>
    <dgm:pt modelId="{BC548D34-6EAC-B548-A491-93EFDDC7F699}" type="pres">
      <dgm:prSet presAssocID="{58C52FA6-5E21-B14D-B7D7-81D27F4C52C4}" presName="text3" presStyleLbl="fgAcc3" presStyleIdx="2" presStyleCnt="3">
        <dgm:presLayoutVars>
          <dgm:chPref val="3"/>
        </dgm:presLayoutVars>
      </dgm:prSet>
      <dgm:spPr/>
      <dgm:t>
        <a:bodyPr/>
        <a:lstStyle/>
        <a:p>
          <a:endParaRPr lang="de-AT"/>
        </a:p>
      </dgm:t>
    </dgm:pt>
    <dgm:pt modelId="{9D6CE81B-47B0-2949-A686-A315E359A7E5}" type="pres">
      <dgm:prSet presAssocID="{58C52FA6-5E21-B14D-B7D7-81D27F4C52C4}" presName="hierChild4" presStyleCnt="0"/>
      <dgm:spPr/>
    </dgm:pt>
  </dgm:ptLst>
  <dgm:cxnLst>
    <dgm:cxn modelId="{44D44723-66F9-1746-9CA7-70C9378FFA13}" type="presOf" srcId="{36DD6124-DB2F-6340-8E81-2AA6E035F095}" destId="{21CF5982-EB02-074A-B092-7600AEA2D256}" srcOrd="0" destOrd="0" presId="urn:microsoft.com/office/officeart/2005/8/layout/hierarchy1"/>
    <dgm:cxn modelId="{A519786A-FDE7-B94B-AB47-33F20ECBA2E0}" type="presOf" srcId="{E970C1D9-B948-0343-9828-2EB157753608}" destId="{D9C65172-DCC9-454C-AAB7-4E0716CA7E35}" srcOrd="0" destOrd="0" presId="urn:microsoft.com/office/officeart/2005/8/layout/hierarchy1"/>
    <dgm:cxn modelId="{31F2C912-88D2-C541-A14F-C054B9B17F32}" type="presOf" srcId="{9C748D2D-91A9-DB44-A0B2-45D50854B966}" destId="{6B92B508-308D-F14A-9002-74D6ED250455}" srcOrd="0" destOrd="0" presId="urn:microsoft.com/office/officeart/2005/8/layout/hierarchy1"/>
    <dgm:cxn modelId="{55706239-C8C9-DD41-85C1-1A12A40E62F4}" srcId="{62B703C8-E5A4-2241-8D94-F819DFDDD1F1}" destId="{B2034671-0400-CA45-BDBD-3CC5C7A83029}" srcOrd="0" destOrd="0" parTransId="{DA1BD00F-DA65-5D4F-91AF-765380F6E30E}" sibTransId="{E33AC96C-80C6-8A49-BB71-F33B77128AD1}"/>
    <dgm:cxn modelId="{6D1E9AC4-E69E-CB4D-B085-642319F51E06}" type="presOf" srcId="{2AB625B6-2B5C-9643-ABA9-7349A16618D8}" destId="{F1B7B078-F83B-544E-AF56-01BF0C7CD6E5}" srcOrd="0" destOrd="0" presId="urn:microsoft.com/office/officeart/2005/8/layout/hierarchy1"/>
    <dgm:cxn modelId="{31792658-ADA5-5B4F-A4B5-16AE8476DBBB}" type="presOf" srcId="{95AF41E1-9256-0540-B3A0-A6C9966372C5}" destId="{F930A663-582E-4044-B0C5-2AE7DE657D00}" srcOrd="0" destOrd="0" presId="urn:microsoft.com/office/officeart/2005/8/layout/hierarchy1"/>
    <dgm:cxn modelId="{CCAA9DB2-644F-F945-A066-2F4DC4902249}" srcId="{F9FC73F6-1704-8548-B997-9BDA90F65AAA}" destId="{58C52FA6-5E21-B14D-B7D7-81D27F4C52C4}" srcOrd="0" destOrd="0" parTransId="{2AB625B6-2B5C-9643-ABA9-7349A16618D8}" sibTransId="{E570ED82-060E-6A47-8BFC-A1E013BF23A5}"/>
    <dgm:cxn modelId="{886F3BD1-BAF0-8A49-9189-7CE75AD5BB85}" srcId="{8DA26157-0751-9145-8D5F-D253F0948225}" destId="{4629630A-76E2-DC4B-8D7E-592DE546E827}" srcOrd="0" destOrd="0" parTransId="{D59AC8B3-8E13-154A-A0F0-97DFE9130DAE}" sibTransId="{828EBD18-42F9-B14D-B93E-AD91F64CC992}"/>
    <dgm:cxn modelId="{47A2FAE9-D23A-F442-B26B-672671794C75}" type="presOf" srcId="{F9FC73F6-1704-8548-B997-9BDA90F65AAA}" destId="{F5418512-4B4C-A842-A30F-094215966266}" srcOrd="0" destOrd="0" presId="urn:microsoft.com/office/officeart/2005/8/layout/hierarchy1"/>
    <dgm:cxn modelId="{13C2536F-8C24-F245-8082-4680D79105F7}" srcId="{B2034671-0400-CA45-BDBD-3CC5C7A83029}" destId="{E970C1D9-B948-0343-9828-2EB157753608}" srcOrd="1" destOrd="0" parTransId="{15D76BB4-BA22-9946-8E08-49D2BF25F4E2}" sibTransId="{D9F9E953-F156-A940-A4A1-8380C61BCD42}"/>
    <dgm:cxn modelId="{FCF843BC-FF0B-8746-A602-342EF7E9190C}" type="presOf" srcId="{D59AC8B3-8E13-154A-A0F0-97DFE9130DAE}" destId="{EC6490D3-8DB5-A242-9C74-104EE456424E}" srcOrd="0" destOrd="0" presId="urn:microsoft.com/office/officeart/2005/8/layout/hierarchy1"/>
    <dgm:cxn modelId="{1EB04D00-5418-CD4F-BABF-B37B0DD1F78A}" srcId="{B2034671-0400-CA45-BDBD-3CC5C7A83029}" destId="{8DA26157-0751-9145-8D5F-D253F0948225}" srcOrd="0" destOrd="0" parTransId="{93D851E7-12ED-C441-BBD8-E169896B548A}" sibTransId="{91A441B8-4995-574B-AC95-D700551EB5EF}"/>
    <dgm:cxn modelId="{1201CA25-70C7-6741-A28F-2BEEE7B96AF8}" srcId="{B2034671-0400-CA45-BDBD-3CC5C7A83029}" destId="{F9FC73F6-1704-8548-B997-9BDA90F65AAA}" srcOrd="2" destOrd="0" parTransId="{36DD6124-DB2F-6340-8E81-2AA6E035F095}" sibTransId="{38637A9E-EA1C-944C-9586-EBF9FFD1E136}"/>
    <dgm:cxn modelId="{2CC3160B-1FD8-5F45-B977-FF29C1793651}" type="presOf" srcId="{62B703C8-E5A4-2241-8D94-F819DFDDD1F1}" destId="{6B6258F8-0369-3849-89E1-E6EFDB0A6CA0}" srcOrd="0" destOrd="0" presId="urn:microsoft.com/office/officeart/2005/8/layout/hierarchy1"/>
    <dgm:cxn modelId="{45994930-1162-8F47-9419-78550F7462A1}" type="presOf" srcId="{4629630A-76E2-DC4B-8D7E-592DE546E827}" destId="{7F127A87-4D47-A146-8915-76431ACF203E}" srcOrd="0" destOrd="0" presId="urn:microsoft.com/office/officeart/2005/8/layout/hierarchy1"/>
    <dgm:cxn modelId="{9A3913D5-3A46-B54E-8FFB-7BDBCFA665C6}" type="presOf" srcId="{8DA26157-0751-9145-8D5F-D253F0948225}" destId="{55473878-4AFC-9C42-A712-DE9712C39C33}" srcOrd="0" destOrd="0" presId="urn:microsoft.com/office/officeart/2005/8/layout/hierarchy1"/>
    <dgm:cxn modelId="{5CA6847A-7125-9041-9CE9-11AB993589D0}" type="presOf" srcId="{B2034671-0400-CA45-BDBD-3CC5C7A83029}" destId="{902CAB16-D82E-174F-8BCC-44A6CD4BD4FE}" srcOrd="0" destOrd="0" presId="urn:microsoft.com/office/officeart/2005/8/layout/hierarchy1"/>
    <dgm:cxn modelId="{B966CC84-EE1C-6D48-A776-17FA83A407A3}" srcId="{E970C1D9-B948-0343-9828-2EB157753608}" destId="{95AF41E1-9256-0540-B3A0-A6C9966372C5}" srcOrd="0" destOrd="0" parTransId="{9C748D2D-91A9-DB44-A0B2-45D50854B966}" sibTransId="{7E838C1A-55F2-BC47-B195-F0EA85494C2A}"/>
    <dgm:cxn modelId="{E271B541-1E4C-3345-831F-5E838229A724}" type="presOf" srcId="{93D851E7-12ED-C441-BBD8-E169896B548A}" destId="{BFA6CFD7-C1AE-FD46-BFA0-B35B15616C8B}" srcOrd="0" destOrd="0" presId="urn:microsoft.com/office/officeart/2005/8/layout/hierarchy1"/>
    <dgm:cxn modelId="{A59A578A-D3F3-8E45-8846-86505DCE3B9D}" type="presOf" srcId="{58C52FA6-5E21-B14D-B7D7-81D27F4C52C4}" destId="{BC548D34-6EAC-B548-A491-93EFDDC7F699}" srcOrd="0" destOrd="0" presId="urn:microsoft.com/office/officeart/2005/8/layout/hierarchy1"/>
    <dgm:cxn modelId="{C5B7D869-3309-7348-9319-79F0A8CC1BA1}" type="presOf" srcId="{15D76BB4-BA22-9946-8E08-49D2BF25F4E2}" destId="{49997C15-210C-7A44-B18B-DFD0B58DA76E}" srcOrd="0" destOrd="0" presId="urn:microsoft.com/office/officeart/2005/8/layout/hierarchy1"/>
    <dgm:cxn modelId="{33CA5164-9039-0045-8158-62AA61ADCB1B}" type="presParOf" srcId="{6B6258F8-0369-3849-89E1-E6EFDB0A6CA0}" destId="{FFC741DC-5135-2A44-99FD-1693B3D6F0E1}" srcOrd="0" destOrd="0" presId="urn:microsoft.com/office/officeart/2005/8/layout/hierarchy1"/>
    <dgm:cxn modelId="{164CC208-13C2-D040-8FBF-715D8F61F888}" type="presParOf" srcId="{FFC741DC-5135-2A44-99FD-1693B3D6F0E1}" destId="{3CF4544A-4963-5746-804F-5CFB3ADB7E74}" srcOrd="0" destOrd="0" presId="urn:microsoft.com/office/officeart/2005/8/layout/hierarchy1"/>
    <dgm:cxn modelId="{A77C81FE-23E2-5E4E-8910-BAD4874F9761}" type="presParOf" srcId="{3CF4544A-4963-5746-804F-5CFB3ADB7E74}" destId="{F2F436EA-14AD-BD41-B918-57BB03949C78}" srcOrd="0" destOrd="0" presId="urn:microsoft.com/office/officeart/2005/8/layout/hierarchy1"/>
    <dgm:cxn modelId="{156AC22C-7DDC-F449-AD60-289233F2D425}" type="presParOf" srcId="{3CF4544A-4963-5746-804F-5CFB3ADB7E74}" destId="{902CAB16-D82E-174F-8BCC-44A6CD4BD4FE}" srcOrd="1" destOrd="0" presId="urn:microsoft.com/office/officeart/2005/8/layout/hierarchy1"/>
    <dgm:cxn modelId="{BDB1F100-880D-9243-AE3B-728173AE3432}" type="presParOf" srcId="{FFC741DC-5135-2A44-99FD-1693B3D6F0E1}" destId="{B0CC9781-6CA9-6D4F-A574-3EF7EE01915D}" srcOrd="1" destOrd="0" presId="urn:microsoft.com/office/officeart/2005/8/layout/hierarchy1"/>
    <dgm:cxn modelId="{60949DD3-02B9-6A4B-BC82-8019E695264F}" type="presParOf" srcId="{B0CC9781-6CA9-6D4F-A574-3EF7EE01915D}" destId="{BFA6CFD7-C1AE-FD46-BFA0-B35B15616C8B}" srcOrd="0" destOrd="0" presId="urn:microsoft.com/office/officeart/2005/8/layout/hierarchy1"/>
    <dgm:cxn modelId="{DEF40148-1050-5640-AD53-43456AB88F1D}" type="presParOf" srcId="{B0CC9781-6CA9-6D4F-A574-3EF7EE01915D}" destId="{145F82A1-D6E5-144F-B2D5-5318FE5253C3}" srcOrd="1" destOrd="0" presId="urn:microsoft.com/office/officeart/2005/8/layout/hierarchy1"/>
    <dgm:cxn modelId="{32AF04BB-4A7A-A842-8D87-0881E22F68A8}" type="presParOf" srcId="{145F82A1-D6E5-144F-B2D5-5318FE5253C3}" destId="{69ABF3D5-7736-5B46-AE0D-BB9AEDD15EFA}" srcOrd="0" destOrd="0" presId="urn:microsoft.com/office/officeart/2005/8/layout/hierarchy1"/>
    <dgm:cxn modelId="{626D6228-8D2F-3640-8182-344F2331CC21}" type="presParOf" srcId="{69ABF3D5-7736-5B46-AE0D-BB9AEDD15EFA}" destId="{ED3CC750-5C56-644E-AC13-C5BB71BCB160}" srcOrd="0" destOrd="0" presId="urn:microsoft.com/office/officeart/2005/8/layout/hierarchy1"/>
    <dgm:cxn modelId="{C3916559-16C7-FC44-9913-F8587583B19C}" type="presParOf" srcId="{69ABF3D5-7736-5B46-AE0D-BB9AEDD15EFA}" destId="{55473878-4AFC-9C42-A712-DE9712C39C33}" srcOrd="1" destOrd="0" presId="urn:microsoft.com/office/officeart/2005/8/layout/hierarchy1"/>
    <dgm:cxn modelId="{86A36A9E-392A-B84B-A2D5-0D23FFFCF006}" type="presParOf" srcId="{145F82A1-D6E5-144F-B2D5-5318FE5253C3}" destId="{821E8AB7-CDA8-2F45-8CE4-C3E0CB7AC9B0}" srcOrd="1" destOrd="0" presId="urn:microsoft.com/office/officeart/2005/8/layout/hierarchy1"/>
    <dgm:cxn modelId="{92F186E8-E070-D34E-99EA-C5E045249F28}" type="presParOf" srcId="{821E8AB7-CDA8-2F45-8CE4-C3E0CB7AC9B0}" destId="{EC6490D3-8DB5-A242-9C74-104EE456424E}" srcOrd="0" destOrd="0" presId="urn:microsoft.com/office/officeart/2005/8/layout/hierarchy1"/>
    <dgm:cxn modelId="{7F9BF145-FF54-524D-BC79-C856369AB6FB}" type="presParOf" srcId="{821E8AB7-CDA8-2F45-8CE4-C3E0CB7AC9B0}" destId="{44B38788-2C6A-F24B-9FF5-9ACDA9FEBA49}" srcOrd="1" destOrd="0" presId="urn:microsoft.com/office/officeart/2005/8/layout/hierarchy1"/>
    <dgm:cxn modelId="{D1E3F84A-C01C-6E4D-B55E-9B06CC4A83C1}" type="presParOf" srcId="{44B38788-2C6A-F24B-9FF5-9ACDA9FEBA49}" destId="{306F6692-8E9D-5C42-A954-F1CE66539EA6}" srcOrd="0" destOrd="0" presId="urn:microsoft.com/office/officeart/2005/8/layout/hierarchy1"/>
    <dgm:cxn modelId="{5647FE2F-28BE-AB42-9387-3437C02B87E7}" type="presParOf" srcId="{306F6692-8E9D-5C42-A954-F1CE66539EA6}" destId="{75F1B0E1-926F-7F44-A6D2-BE67E4201E07}" srcOrd="0" destOrd="0" presId="urn:microsoft.com/office/officeart/2005/8/layout/hierarchy1"/>
    <dgm:cxn modelId="{26ED0272-412E-FA49-8DBB-D45505A02DDE}" type="presParOf" srcId="{306F6692-8E9D-5C42-A954-F1CE66539EA6}" destId="{7F127A87-4D47-A146-8915-76431ACF203E}" srcOrd="1" destOrd="0" presId="urn:microsoft.com/office/officeart/2005/8/layout/hierarchy1"/>
    <dgm:cxn modelId="{BA8B61DD-24DF-EB4C-B6E5-6D7BF0D18A77}" type="presParOf" srcId="{44B38788-2C6A-F24B-9FF5-9ACDA9FEBA49}" destId="{E7E20DA9-C1E0-AA47-9D3D-E652BA3B4646}" srcOrd="1" destOrd="0" presId="urn:microsoft.com/office/officeart/2005/8/layout/hierarchy1"/>
    <dgm:cxn modelId="{B665867B-3C93-3243-B8AA-5FC204AF898B}" type="presParOf" srcId="{B0CC9781-6CA9-6D4F-A574-3EF7EE01915D}" destId="{49997C15-210C-7A44-B18B-DFD0B58DA76E}" srcOrd="2" destOrd="0" presId="urn:microsoft.com/office/officeart/2005/8/layout/hierarchy1"/>
    <dgm:cxn modelId="{298525F1-19FD-9E4C-AB42-69B09B728FC6}" type="presParOf" srcId="{B0CC9781-6CA9-6D4F-A574-3EF7EE01915D}" destId="{BC328B34-8526-2842-A999-6BD07A7423D6}" srcOrd="3" destOrd="0" presId="urn:microsoft.com/office/officeart/2005/8/layout/hierarchy1"/>
    <dgm:cxn modelId="{0F0358D4-E61B-2740-B95B-8DAAEBADB103}" type="presParOf" srcId="{BC328B34-8526-2842-A999-6BD07A7423D6}" destId="{5E725B5D-52DB-774A-A7BF-CBA2D4B6C5B7}" srcOrd="0" destOrd="0" presId="urn:microsoft.com/office/officeart/2005/8/layout/hierarchy1"/>
    <dgm:cxn modelId="{6E91F087-A287-4C41-B969-B91B0C0DCF63}" type="presParOf" srcId="{5E725B5D-52DB-774A-A7BF-CBA2D4B6C5B7}" destId="{0A39FDD7-3D11-6B43-816B-259377D7C42D}" srcOrd="0" destOrd="0" presId="urn:microsoft.com/office/officeart/2005/8/layout/hierarchy1"/>
    <dgm:cxn modelId="{EFD81C18-A772-DC46-A335-29196A2B7523}" type="presParOf" srcId="{5E725B5D-52DB-774A-A7BF-CBA2D4B6C5B7}" destId="{D9C65172-DCC9-454C-AAB7-4E0716CA7E35}" srcOrd="1" destOrd="0" presId="urn:microsoft.com/office/officeart/2005/8/layout/hierarchy1"/>
    <dgm:cxn modelId="{A93A0DD0-396B-914E-97F5-FFD7A105A854}" type="presParOf" srcId="{BC328B34-8526-2842-A999-6BD07A7423D6}" destId="{6750D59C-5ACD-3B49-9A90-AAFB2448A960}" srcOrd="1" destOrd="0" presId="urn:microsoft.com/office/officeart/2005/8/layout/hierarchy1"/>
    <dgm:cxn modelId="{C55D6683-3DB2-024B-9FCC-AA5E12C9F037}" type="presParOf" srcId="{6750D59C-5ACD-3B49-9A90-AAFB2448A960}" destId="{6B92B508-308D-F14A-9002-74D6ED250455}" srcOrd="0" destOrd="0" presId="urn:microsoft.com/office/officeart/2005/8/layout/hierarchy1"/>
    <dgm:cxn modelId="{00035F51-8B80-794A-A9DE-950CC1586C7E}" type="presParOf" srcId="{6750D59C-5ACD-3B49-9A90-AAFB2448A960}" destId="{7D77D351-A083-9049-B45D-9B928CD01CDE}" srcOrd="1" destOrd="0" presId="urn:microsoft.com/office/officeart/2005/8/layout/hierarchy1"/>
    <dgm:cxn modelId="{39B99279-916D-3D4C-854E-FF649F43FF43}" type="presParOf" srcId="{7D77D351-A083-9049-B45D-9B928CD01CDE}" destId="{28028184-1785-C34D-B749-DFE6A0A22278}" srcOrd="0" destOrd="0" presId="urn:microsoft.com/office/officeart/2005/8/layout/hierarchy1"/>
    <dgm:cxn modelId="{F5F1D48E-BBDE-3D4B-B81A-7150546A0B4E}" type="presParOf" srcId="{28028184-1785-C34D-B749-DFE6A0A22278}" destId="{497C642B-0AC6-464A-96C3-3F4A6AE581B9}" srcOrd="0" destOrd="0" presId="urn:microsoft.com/office/officeart/2005/8/layout/hierarchy1"/>
    <dgm:cxn modelId="{5FE651D7-0E7F-DD4D-AD99-2015016D7344}" type="presParOf" srcId="{28028184-1785-C34D-B749-DFE6A0A22278}" destId="{F930A663-582E-4044-B0C5-2AE7DE657D00}" srcOrd="1" destOrd="0" presId="urn:microsoft.com/office/officeart/2005/8/layout/hierarchy1"/>
    <dgm:cxn modelId="{DE16506C-5E78-E240-B69A-EBFCBAC37ADE}" type="presParOf" srcId="{7D77D351-A083-9049-B45D-9B928CD01CDE}" destId="{F0F32A1A-4512-3B45-B360-E2220350A7C8}" srcOrd="1" destOrd="0" presId="urn:microsoft.com/office/officeart/2005/8/layout/hierarchy1"/>
    <dgm:cxn modelId="{1AAD3DB2-A5FC-9143-AD8B-8E2F9CD08EAF}" type="presParOf" srcId="{B0CC9781-6CA9-6D4F-A574-3EF7EE01915D}" destId="{21CF5982-EB02-074A-B092-7600AEA2D256}" srcOrd="4" destOrd="0" presId="urn:microsoft.com/office/officeart/2005/8/layout/hierarchy1"/>
    <dgm:cxn modelId="{44BD271F-8783-484F-92CB-88AD2F2DD046}" type="presParOf" srcId="{B0CC9781-6CA9-6D4F-A574-3EF7EE01915D}" destId="{917F5145-4D4D-9A4A-9780-E3232993DAC1}" srcOrd="5" destOrd="0" presId="urn:microsoft.com/office/officeart/2005/8/layout/hierarchy1"/>
    <dgm:cxn modelId="{5461114D-4A8F-B149-89AF-1133489EB897}" type="presParOf" srcId="{917F5145-4D4D-9A4A-9780-E3232993DAC1}" destId="{6EA322DD-024F-F441-B0B5-BC68F2DDE66E}" srcOrd="0" destOrd="0" presId="urn:microsoft.com/office/officeart/2005/8/layout/hierarchy1"/>
    <dgm:cxn modelId="{C09804B1-068A-8845-8B8D-D9CF7CFF1726}" type="presParOf" srcId="{6EA322DD-024F-F441-B0B5-BC68F2DDE66E}" destId="{1ECC3B6F-E820-C84B-A3C5-FC1F197227F1}" srcOrd="0" destOrd="0" presId="urn:microsoft.com/office/officeart/2005/8/layout/hierarchy1"/>
    <dgm:cxn modelId="{FCB2D241-3082-3E4B-A41D-80CF5E468612}" type="presParOf" srcId="{6EA322DD-024F-F441-B0B5-BC68F2DDE66E}" destId="{F5418512-4B4C-A842-A30F-094215966266}" srcOrd="1" destOrd="0" presId="urn:microsoft.com/office/officeart/2005/8/layout/hierarchy1"/>
    <dgm:cxn modelId="{C8D7124B-C845-614E-B92A-F42BF0FD9C73}" type="presParOf" srcId="{917F5145-4D4D-9A4A-9780-E3232993DAC1}" destId="{FF384409-1F34-3D4F-8A5E-83C4ECB489DC}" srcOrd="1" destOrd="0" presId="urn:microsoft.com/office/officeart/2005/8/layout/hierarchy1"/>
    <dgm:cxn modelId="{DAB2FE99-A52B-F640-8A1E-61196548FBF2}" type="presParOf" srcId="{FF384409-1F34-3D4F-8A5E-83C4ECB489DC}" destId="{F1B7B078-F83B-544E-AF56-01BF0C7CD6E5}" srcOrd="0" destOrd="0" presId="urn:microsoft.com/office/officeart/2005/8/layout/hierarchy1"/>
    <dgm:cxn modelId="{FE3357BD-2E0E-6743-A9E3-413B1533C80D}" type="presParOf" srcId="{FF384409-1F34-3D4F-8A5E-83C4ECB489DC}" destId="{4C63AE62-995B-5A42-B3CA-59E8B0D320B2}" srcOrd="1" destOrd="0" presId="urn:microsoft.com/office/officeart/2005/8/layout/hierarchy1"/>
    <dgm:cxn modelId="{2A3E13FD-6AEE-864C-B71C-003E62975518}" type="presParOf" srcId="{4C63AE62-995B-5A42-B3CA-59E8B0D320B2}" destId="{67706644-75A6-C946-8DA8-6EF0677D3C49}" srcOrd="0" destOrd="0" presId="urn:microsoft.com/office/officeart/2005/8/layout/hierarchy1"/>
    <dgm:cxn modelId="{3FD8C153-CFAD-4344-8CFE-956E9CF37221}" type="presParOf" srcId="{67706644-75A6-C946-8DA8-6EF0677D3C49}" destId="{3775F7D9-8D87-0A4E-B7A5-2A24A8A99A2C}" srcOrd="0" destOrd="0" presId="urn:microsoft.com/office/officeart/2005/8/layout/hierarchy1"/>
    <dgm:cxn modelId="{0537B31A-E2D4-9D42-885C-AFF87350F933}" type="presParOf" srcId="{67706644-75A6-C946-8DA8-6EF0677D3C49}" destId="{BC548D34-6EAC-B548-A491-93EFDDC7F699}" srcOrd="1" destOrd="0" presId="urn:microsoft.com/office/officeart/2005/8/layout/hierarchy1"/>
    <dgm:cxn modelId="{1EDDA08B-3B0A-B141-80FA-2FCB12E96942}" type="presParOf" srcId="{4C63AE62-995B-5A42-B3CA-59E8B0D320B2}" destId="{9D6CE81B-47B0-2949-A686-A315E359A7E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05FEE-98A7-4531-A3EE-AFAE94731E96}" type="datetimeFigureOut">
              <a:rPr lang="de-DE" smtClean="0"/>
              <a:t>30.04.2025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40B8A5-3711-42AA-B70D-C35F83B85CC5}" type="slidenum">
              <a:rPr lang="de-DE" smtClean="0"/>
              <a:t>‹Nr.›</a:t>
            </a:fld>
            <a:endParaRPr lang="de-DE"/>
          </a:p>
        </p:txBody>
      </p:sp>
    </p:spTree>
    <p:extLst>
      <p:ext uri="{BB962C8B-B14F-4D97-AF65-F5344CB8AC3E}">
        <p14:creationId xmlns:p14="http://schemas.microsoft.com/office/powerpoint/2010/main" val="48658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3131B5-CA84-4941-85BF-8DAEFAE84200}" type="slidenum">
              <a:rPr lang="it-IT" smtClean="0"/>
              <a:t>1</a:t>
            </a:fld>
            <a:endParaRPr lang="it-IT"/>
          </a:p>
        </p:txBody>
      </p:sp>
    </p:spTree>
    <p:extLst>
      <p:ext uri="{BB962C8B-B14F-4D97-AF65-F5344CB8AC3E}">
        <p14:creationId xmlns:p14="http://schemas.microsoft.com/office/powerpoint/2010/main" val="2298988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F4B8A2-8F6F-FC00-2649-9905D841A36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D815BE7A-AE31-8126-7A1E-33E5E3C5A8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DA4F06E8-8ACB-E63D-40A1-BC3773027F8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9144477C-B3C2-E69E-8795-3640686B48F6}"/>
              </a:ext>
            </a:extLst>
          </p:cNvPr>
          <p:cNvSpPr>
            <a:spLocks noGrp="1"/>
          </p:cNvSpPr>
          <p:nvPr>
            <p:ph type="sldNum" sz="quarter" idx="5"/>
          </p:nvPr>
        </p:nvSpPr>
        <p:spPr/>
        <p:txBody>
          <a:bodyPr/>
          <a:lstStyle/>
          <a:p>
            <a:fld id="{BF40B8A5-3711-42AA-B70D-C35F83B85CC5}" type="slidenum">
              <a:rPr lang="de-DE" smtClean="0"/>
              <a:t>34</a:t>
            </a:fld>
            <a:endParaRPr lang="de-DE"/>
          </a:p>
        </p:txBody>
      </p:sp>
    </p:spTree>
    <p:extLst>
      <p:ext uri="{BB962C8B-B14F-4D97-AF65-F5344CB8AC3E}">
        <p14:creationId xmlns:p14="http://schemas.microsoft.com/office/powerpoint/2010/main" val="4175078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38</a:t>
            </a:fld>
            <a:endParaRPr lang="de-DE"/>
          </a:p>
        </p:txBody>
      </p:sp>
    </p:spTree>
    <p:extLst>
      <p:ext uri="{BB962C8B-B14F-4D97-AF65-F5344CB8AC3E}">
        <p14:creationId xmlns:p14="http://schemas.microsoft.com/office/powerpoint/2010/main" val="115560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42</a:t>
            </a:fld>
            <a:endParaRPr lang="de-DE"/>
          </a:p>
        </p:txBody>
      </p:sp>
    </p:spTree>
    <p:extLst>
      <p:ext uri="{BB962C8B-B14F-4D97-AF65-F5344CB8AC3E}">
        <p14:creationId xmlns:p14="http://schemas.microsoft.com/office/powerpoint/2010/main" val="185978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68</a:t>
            </a:fld>
            <a:endParaRPr lang="de-DE"/>
          </a:p>
        </p:txBody>
      </p:sp>
    </p:spTree>
    <p:extLst>
      <p:ext uri="{BB962C8B-B14F-4D97-AF65-F5344CB8AC3E}">
        <p14:creationId xmlns:p14="http://schemas.microsoft.com/office/powerpoint/2010/main" val="24629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7CFE27-AB5B-3E52-B381-7E9FED8751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061071F7-C4AA-EF7B-433C-8325CFF116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62E08436-6ACB-46FE-BB79-5D146F03D21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C6B95C72-A253-0A7D-394B-877C68205DE8}"/>
              </a:ext>
            </a:extLst>
          </p:cNvPr>
          <p:cNvSpPr>
            <a:spLocks noGrp="1"/>
          </p:cNvSpPr>
          <p:nvPr>
            <p:ph type="sldNum" sz="quarter" idx="5"/>
          </p:nvPr>
        </p:nvSpPr>
        <p:spPr/>
        <p:txBody>
          <a:bodyPr/>
          <a:lstStyle/>
          <a:p>
            <a:fld id="{BF40B8A5-3711-42AA-B70D-C35F83B85CC5}" type="slidenum">
              <a:rPr lang="de-DE" smtClean="0"/>
              <a:t>69</a:t>
            </a:fld>
            <a:endParaRPr lang="de-DE"/>
          </a:p>
        </p:txBody>
      </p:sp>
    </p:spTree>
    <p:extLst>
      <p:ext uri="{BB962C8B-B14F-4D97-AF65-F5344CB8AC3E}">
        <p14:creationId xmlns:p14="http://schemas.microsoft.com/office/powerpoint/2010/main" val="1962411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it-IT" dirty="0"/>
          </a:p>
        </p:txBody>
      </p:sp>
      <p:sp>
        <p:nvSpPr>
          <p:cNvPr id="4" name="Foliennummernplatzhalter 3"/>
          <p:cNvSpPr>
            <a:spLocks noGrp="1"/>
          </p:cNvSpPr>
          <p:nvPr>
            <p:ph type="sldNum" sz="quarter" idx="5"/>
          </p:nvPr>
        </p:nvSpPr>
        <p:spPr/>
        <p:txBody>
          <a:bodyPr/>
          <a:lstStyle/>
          <a:p>
            <a:fld id="{BF40B8A5-3711-42AA-B70D-C35F83B85CC5}" type="slidenum">
              <a:rPr lang="de-DE" smtClean="0"/>
              <a:t>70</a:t>
            </a:fld>
            <a:endParaRPr lang="de-DE"/>
          </a:p>
        </p:txBody>
      </p:sp>
    </p:spTree>
    <p:extLst>
      <p:ext uri="{BB962C8B-B14F-4D97-AF65-F5344CB8AC3E}">
        <p14:creationId xmlns:p14="http://schemas.microsoft.com/office/powerpoint/2010/main" val="1313613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74</a:t>
            </a:fld>
            <a:endParaRPr lang="de-DE"/>
          </a:p>
        </p:txBody>
      </p:sp>
    </p:spTree>
    <p:extLst>
      <p:ext uri="{BB962C8B-B14F-4D97-AF65-F5344CB8AC3E}">
        <p14:creationId xmlns:p14="http://schemas.microsoft.com/office/powerpoint/2010/main" val="79044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77</a:t>
            </a:fld>
            <a:endParaRPr lang="de-DE"/>
          </a:p>
        </p:txBody>
      </p:sp>
    </p:spTree>
    <p:extLst>
      <p:ext uri="{BB962C8B-B14F-4D97-AF65-F5344CB8AC3E}">
        <p14:creationId xmlns:p14="http://schemas.microsoft.com/office/powerpoint/2010/main" val="2278002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it-IT" dirty="0"/>
          </a:p>
        </p:txBody>
      </p:sp>
      <p:sp>
        <p:nvSpPr>
          <p:cNvPr id="4" name="Foliennummernplatzhalter 3"/>
          <p:cNvSpPr>
            <a:spLocks noGrp="1"/>
          </p:cNvSpPr>
          <p:nvPr>
            <p:ph type="sldNum" sz="quarter" idx="5"/>
          </p:nvPr>
        </p:nvSpPr>
        <p:spPr/>
        <p:txBody>
          <a:bodyPr/>
          <a:lstStyle/>
          <a:p>
            <a:fld id="{BF40B8A5-3711-42AA-B70D-C35F83B85CC5}" type="slidenum">
              <a:rPr lang="de-DE" smtClean="0"/>
              <a:t>78</a:t>
            </a:fld>
            <a:endParaRPr lang="de-DE"/>
          </a:p>
        </p:txBody>
      </p:sp>
    </p:spTree>
    <p:extLst>
      <p:ext uri="{BB962C8B-B14F-4D97-AF65-F5344CB8AC3E}">
        <p14:creationId xmlns:p14="http://schemas.microsoft.com/office/powerpoint/2010/main" val="3180254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82</a:t>
            </a:fld>
            <a:endParaRPr lang="de-DE"/>
          </a:p>
        </p:txBody>
      </p:sp>
    </p:spTree>
    <p:extLst>
      <p:ext uri="{BB962C8B-B14F-4D97-AF65-F5344CB8AC3E}">
        <p14:creationId xmlns:p14="http://schemas.microsoft.com/office/powerpoint/2010/main" val="316732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2</a:t>
            </a:fld>
            <a:endParaRPr lang="de-DE"/>
          </a:p>
        </p:txBody>
      </p:sp>
    </p:spTree>
    <p:extLst>
      <p:ext uri="{BB962C8B-B14F-4D97-AF65-F5344CB8AC3E}">
        <p14:creationId xmlns:p14="http://schemas.microsoft.com/office/powerpoint/2010/main" val="284250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3</a:t>
            </a:fld>
            <a:endParaRPr lang="de-DE"/>
          </a:p>
        </p:txBody>
      </p:sp>
    </p:spTree>
    <p:extLst>
      <p:ext uri="{BB962C8B-B14F-4D97-AF65-F5344CB8AC3E}">
        <p14:creationId xmlns:p14="http://schemas.microsoft.com/office/powerpoint/2010/main" val="276839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4</a:t>
            </a:fld>
            <a:endParaRPr lang="de-DE"/>
          </a:p>
        </p:txBody>
      </p:sp>
    </p:spTree>
    <p:extLst>
      <p:ext uri="{BB962C8B-B14F-4D97-AF65-F5344CB8AC3E}">
        <p14:creationId xmlns:p14="http://schemas.microsoft.com/office/powerpoint/2010/main" val="282741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dirty="0"/>
          </a:p>
        </p:txBody>
      </p:sp>
      <p:sp>
        <p:nvSpPr>
          <p:cNvPr id="4" name="Foliennummernplatzhalter 3"/>
          <p:cNvSpPr>
            <a:spLocks noGrp="1"/>
          </p:cNvSpPr>
          <p:nvPr>
            <p:ph type="sldNum" sz="quarter" idx="5"/>
          </p:nvPr>
        </p:nvSpPr>
        <p:spPr/>
        <p:txBody>
          <a:bodyPr/>
          <a:lstStyle/>
          <a:p>
            <a:pPr>
              <a:defRPr/>
            </a:pPr>
            <a:fld id="{D22A49F5-3ED6-4D6C-800B-C5D756BE75FB}" type="slidenum">
              <a:rPr lang="it-IT">
                <a:solidFill>
                  <a:prstClr val="black"/>
                </a:solidFill>
              </a:rPr>
              <a:pPr>
                <a:defRPr/>
              </a:pPr>
              <a:t>7</a:t>
            </a:fld>
            <a:endParaRPr lang="it-IT">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CA684B-96BA-3554-52E5-B7657C5806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FB450FFF-7A49-4071-C45B-0632D15E94A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34DF1518-360F-1EE7-7E8C-DB095227071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C48ADE37-A54B-D9EA-E4CC-075BFA5430E3}"/>
              </a:ext>
            </a:extLst>
          </p:cNvPr>
          <p:cNvSpPr>
            <a:spLocks noGrp="1"/>
          </p:cNvSpPr>
          <p:nvPr>
            <p:ph type="sldNum" sz="quarter" idx="5"/>
          </p:nvPr>
        </p:nvSpPr>
        <p:spPr/>
        <p:txBody>
          <a:bodyPr/>
          <a:lstStyle/>
          <a:p>
            <a:fld id="{BF40B8A5-3711-42AA-B70D-C35F83B85CC5}" type="slidenum">
              <a:rPr lang="de-DE" smtClean="0"/>
              <a:t>12</a:t>
            </a:fld>
            <a:endParaRPr lang="de-DE"/>
          </a:p>
        </p:txBody>
      </p:sp>
    </p:spTree>
    <p:extLst>
      <p:ext uri="{BB962C8B-B14F-4D97-AF65-F5344CB8AC3E}">
        <p14:creationId xmlns:p14="http://schemas.microsoft.com/office/powerpoint/2010/main" val="195054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16</a:t>
            </a:fld>
            <a:endParaRPr lang="de-DE"/>
          </a:p>
        </p:txBody>
      </p:sp>
    </p:spTree>
    <p:extLst>
      <p:ext uri="{BB962C8B-B14F-4D97-AF65-F5344CB8AC3E}">
        <p14:creationId xmlns:p14="http://schemas.microsoft.com/office/powerpoint/2010/main" val="291645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21</a:t>
            </a:fld>
            <a:endParaRPr lang="de-DE"/>
          </a:p>
        </p:txBody>
      </p:sp>
    </p:spTree>
    <p:extLst>
      <p:ext uri="{BB962C8B-B14F-4D97-AF65-F5344CB8AC3E}">
        <p14:creationId xmlns:p14="http://schemas.microsoft.com/office/powerpoint/2010/main" val="321840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40B8A5-3711-42AA-B70D-C35F83B85CC5}" type="slidenum">
              <a:rPr lang="de-DE" smtClean="0"/>
              <a:t>32</a:t>
            </a:fld>
            <a:endParaRPr lang="de-DE"/>
          </a:p>
        </p:txBody>
      </p:sp>
    </p:spTree>
    <p:extLst>
      <p:ext uri="{BB962C8B-B14F-4D97-AF65-F5344CB8AC3E}">
        <p14:creationId xmlns:p14="http://schemas.microsoft.com/office/powerpoint/2010/main" val="2538418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Rechtwinkliges Dreieck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el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de-DE"/>
              <a:t>Titelmasterformat durch Klicken bearbeiten</a:t>
            </a:r>
            <a:endParaRPr kumimoji="0" lang="en-US"/>
          </a:p>
        </p:txBody>
      </p:sp>
      <p:sp>
        <p:nvSpPr>
          <p:cNvPr id="17" name="Untertitel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e-DE"/>
              <a:t>Formatvorlage des Untertitelmasters durch Klicken bearbeiten</a:t>
            </a:r>
            <a:endParaRPr kumimoji="0" lang="en-US"/>
          </a:p>
        </p:txBody>
      </p:sp>
      <p:grpSp>
        <p:nvGrpSpPr>
          <p:cNvPr id="2" name="Gruppieren 1"/>
          <p:cNvGrpSpPr/>
          <p:nvPr/>
        </p:nvGrpSpPr>
        <p:grpSpPr>
          <a:xfrm>
            <a:off x="-5019" y="4953000"/>
            <a:ext cx="12197020" cy="1912088"/>
            <a:chOff x="-3765" y="4832896"/>
            <a:chExt cx="9147765" cy="2032192"/>
          </a:xfrm>
        </p:grpSpPr>
        <p:sp>
          <p:nvSpPr>
            <p:cNvPr id="7" name="Freihand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ihand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ihand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Gerade Verbindung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umsplatzhalter 29"/>
          <p:cNvSpPr>
            <a:spLocks noGrp="1"/>
          </p:cNvSpPr>
          <p:nvPr>
            <p:ph type="dt" sz="half" idx="10"/>
          </p:nvPr>
        </p:nvSpPr>
        <p:spPr/>
        <p:txBody>
          <a:bodyPr/>
          <a:lstStyle>
            <a:lvl1pPr>
              <a:defRPr>
                <a:solidFill>
                  <a:srgbClr val="FFFFFF"/>
                </a:solidFill>
              </a:defRPr>
            </a:lvl1pPr>
            <a:extLst/>
          </a:lstStyle>
          <a:p>
            <a:fld id="{6AD7DCFA-17EF-094B-B225-6DEB640E5C4F}" type="datetime1">
              <a:rPr lang="de-DE" smtClean="0"/>
              <a:t>30.04.2025</a:t>
            </a:fld>
            <a:endParaRPr lang="en-US" dirty="0"/>
          </a:p>
        </p:txBody>
      </p:sp>
      <p:sp>
        <p:nvSpPr>
          <p:cNvPr id="19" name="Fußzeilenplatzhalter 18"/>
          <p:cNvSpPr>
            <a:spLocks noGrp="1"/>
          </p:cNvSpPr>
          <p:nvPr>
            <p:ph type="ftr" sz="quarter" idx="11"/>
          </p:nvPr>
        </p:nvSpPr>
        <p:spPr/>
        <p:txBody>
          <a:bodyPr/>
          <a:lstStyle>
            <a:lvl1pPr>
              <a:defRPr>
                <a:solidFill>
                  <a:schemeClr val="accent1">
                    <a:tint val="20000"/>
                  </a:schemeClr>
                </a:solidFill>
              </a:defRPr>
            </a:lvl1pPr>
            <a:extLst/>
          </a:lstStyle>
          <a:p>
            <a:r>
              <a:rPr lang="it-IT">
                <a:solidFill>
                  <a:srgbClr val="2DA2BF">
                    <a:tint val="20000"/>
                  </a:srgbClr>
                </a:solidFill>
              </a:rPr>
              <a:t>O. Peterlini, unibz.it</a:t>
            </a:r>
            <a:endParaRPr lang="en-US">
              <a:solidFill>
                <a:srgbClr val="2DA2BF">
                  <a:tint val="20000"/>
                </a:srgbClr>
              </a:solidFill>
            </a:endParaRPr>
          </a:p>
        </p:txBody>
      </p:sp>
      <p:sp>
        <p:nvSpPr>
          <p:cNvPr id="27" name="Foliennummernplatzhalter 26"/>
          <p:cNvSpPr>
            <a:spLocks noGrp="1"/>
          </p:cNvSpPr>
          <p:nvPr>
            <p:ph type="sldNum" sz="quarter" idx="12"/>
          </p:nvPr>
        </p:nvSpPr>
        <p:spPr/>
        <p:txBody>
          <a:bodyPr/>
          <a:lstStyle>
            <a:lvl1pPr>
              <a:defRPr>
                <a:solidFill>
                  <a:srgbClr val="FFFFFF"/>
                </a:solidFill>
              </a:defRPr>
            </a:lvl1pPr>
            <a:extLst/>
          </a:lstStyle>
          <a:p>
            <a:fld id="{D5BBC35B-A44B-4119-B8DA-DE9E3DFADA20}" type="slidenum">
              <a:rPr lang="en-US" smtClean="0"/>
              <a:pPr/>
              <a:t>‹Nr.›</a:t>
            </a:fld>
            <a:endParaRPr lang="en-US" dirty="0"/>
          </a:p>
        </p:txBody>
      </p:sp>
    </p:spTree>
    <p:extLst>
      <p:ext uri="{BB962C8B-B14F-4D97-AF65-F5344CB8AC3E}">
        <p14:creationId xmlns:p14="http://schemas.microsoft.com/office/powerpoint/2010/main" val="155535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609600" y="1481330"/>
            <a:ext cx="10972800" cy="4386071"/>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D066CBAE-B1BF-1542-9B71-EC6953E2B76F}" type="datetime1">
              <a:rPr lang="de-DE" smtClean="0">
                <a:solidFill>
                  <a:prstClr val="black"/>
                </a:solidFill>
              </a:rPr>
              <a:t>30.04.2025</a:t>
            </a:fld>
            <a:endParaRPr lang="en-US">
              <a:solidFill>
                <a:prstClr val="black"/>
              </a:solidFill>
            </a:endParaRPr>
          </a:p>
        </p:txBody>
      </p:sp>
      <p:sp>
        <p:nvSpPr>
          <p:cNvPr id="5" name="Fußzeilenplatzhalter 4"/>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6" name="Foliennummernplatzhalter 5"/>
          <p:cNvSpPr>
            <a:spLocks noGrp="1"/>
          </p:cNvSpPr>
          <p:nvPr>
            <p:ph type="sldNum" sz="quarter" idx="12"/>
          </p:nvPr>
        </p:nvSpPr>
        <p:spPr/>
        <p:txBody>
          <a:bodyPr/>
          <a:lstStyle/>
          <a:p>
            <a:fld id="{D5BBC35B-A44B-4119-B8DA-DE9E3DFADA20}"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35692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125351" y="274641"/>
            <a:ext cx="2369960" cy="5592761"/>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609600" y="274641"/>
            <a:ext cx="8432800" cy="5592760"/>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ADD74100-D700-6049-9924-05743D5B0216}" type="datetime1">
              <a:rPr lang="de-DE" smtClean="0">
                <a:solidFill>
                  <a:prstClr val="black"/>
                </a:solidFill>
              </a:rPr>
              <a:t>30.04.2025</a:t>
            </a:fld>
            <a:endParaRPr lang="en-US">
              <a:solidFill>
                <a:prstClr val="black"/>
              </a:solidFill>
            </a:endParaRPr>
          </a:p>
        </p:txBody>
      </p:sp>
      <p:sp>
        <p:nvSpPr>
          <p:cNvPr id="5" name="Fußzeilenplatzhalter 4"/>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6" name="Foliennummernplatzhalter 5"/>
          <p:cNvSpPr>
            <a:spLocks noGrp="1"/>
          </p:cNvSpPr>
          <p:nvPr>
            <p:ph type="sldNum" sz="quarter" idx="12"/>
          </p:nvPr>
        </p:nvSpPr>
        <p:spPr/>
        <p:txBody>
          <a:bodyPr/>
          <a:lstStyle/>
          <a:p>
            <a:fld id="{D5BBC35B-A44B-4119-B8DA-DE9E3DFADA20}"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296063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99616"/>
            <a:ext cx="10972800" cy="462654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9" name="Title 18"/>
          <p:cNvSpPr>
            <a:spLocks noGrp="1"/>
          </p:cNvSpPr>
          <p:nvPr>
            <p:ph type="title"/>
          </p:nvPr>
        </p:nvSpPr>
        <p:spPr/>
        <p:txBody>
          <a:bodyPr/>
          <a:lstStyle/>
          <a:p>
            <a:r>
              <a:rPr lang="it-IT"/>
              <a:t>Fare clic per modificare lo stile del titolo</a:t>
            </a:r>
            <a:endParaRPr lang="en-US"/>
          </a:p>
        </p:txBody>
      </p:sp>
      <p:sp>
        <p:nvSpPr>
          <p:cNvPr id="4" name="Date Placeholder 3"/>
          <p:cNvSpPr>
            <a:spLocks noGrp="1"/>
          </p:cNvSpPr>
          <p:nvPr>
            <p:ph type="dt" sz="half" idx="10"/>
          </p:nvPr>
        </p:nvSpPr>
        <p:spPr/>
        <p:txBody>
          <a:bodyPr/>
          <a:lstStyle>
            <a:lvl1pPr>
              <a:defRPr/>
            </a:lvl1pPr>
          </a:lstStyle>
          <a:p>
            <a:pPr>
              <a:defRPr/>
            </a:pPr>
            <a:fld id="{FB3F9D1C-2366-7947-84A4-0B6CE1EEFBDB}" type="datetime1">
              <a:rPr lang="de-DE" smtClean="0"/>
              <a:t>30.04.2025</a:t>
            </a:fld>
            <a:endParaRPr lang="it-IT" dirty="0"/>
          </a:p>
        </p:txBody>
      </p:sp>
      <p:sp>
        <p:nvSpPr>
          <p:cNvPr id="5" name="Footer Placeholder 4"/>
          <p:cNvSpPr>
            <a:spLocks noGrp="1"/>
          </p:cNvSpPr>
          <p:nvPr>
            <p:ph type="ftr" sz="quarter" idx="11"/>
          </p:nvPr>
        </p:nvSpPr>
        <p:spPr/>
        <p:txBody>
          <a:bodyPr/>
          <a:lstStyle>
            <a:lvl1pPr>
              <a:defRPr/>
            </a:lvl1pPr>
          </a:lstStyle>
          <a:p>
            <a:pPr>
              <a:defRPr/>
            </a:pPr>
            <a:r>
              <a:rPr lang="it-IT"/>
              <a:t>O. Peterlini, unibz.it</a:t>
            </a:r>
          </a:p>
        </p:txBody>
      </p:sp>
      <p:sp>
        <p:nvSpPr>
          <p:cNvPr id="6" name="Slide Number Placeholder 5"/>
          <p:cNvSpPr>
            <a:spLocks noGrp="1"/>
          </p:cNvSpPr>
          <p:nvPr>
            <p:ph type="sldNum" sz="quarter" idx="12"/>
          </p:nvPr>
        </p:nvSpPr>
        <p:spPr/>
        <p:txBody>
          <a:bodyPr/>
          <a:lstStyle>
            <a:lvl1pPr>
              <a:defRPr/>
            </a:lvl1pPr>
          </a:lstStyle>
          <a:p>
            <a:pPr>
              <a:defRPr/>
            </a:pPr>
            <a:fld id="{29AD07AF-4B55-4940-8750-E54C3F1A1ACD}" type="slidenum">
              <a:rPr lang="it-IT"/>
              <a:pPr>
                <a:defRPr/>
              </a:pPr>
              <a:t>‹Nr.›</a:t>
            </a:fld>
            <a:endParaRPr lang="it-IT" dirty="0"/>
          </a:p>
        </p:txBody>
      </p:sp>
    </p:spTree>
    <p:extLst>
      <p:ext uri="{BB962C8B-B14F-4D97-AF65-F5344CB8AC3E}">
        <p14:creationId xmlns:p14="http://schemas.microsoft.com/office/powerpoint/2010/main" val="754337775"/>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e-DE"/>
              <a:t>Titelmasterformat durch Klicken bearbeiten</a:t>
            </a:r>
            <a:endParaRPr lang="it-IT"/>
          </a:p>
        </p:txBody>
      </p:sp>
      <p:sp>
        <p:nvSpPr>
          <p:cNvPr id="3" name="SmartArt-Platzhalter 2"/>
          <p:cNvSpPr>
            <a:spLocks noGrp="1"/>
          </p:cNvSpPr>
          <p:nvPr>
            <p:ph type="dgm" idx="1"/>
          </p:nvPr>
        </p:nvSpPr>
        <p:spPr>
          <a:xfrm>
            <a:off x="609600" y="1600201"/>
            <a:ext cx="10972800" cy="4525963"/>
          </a:xfrm>
        </p:spPr>
        <p:txBody>
          <a:bodyPr/>
          <a:lstStyle/>
          <a:p>
            <a:pPr lvl="0"/>
            <a:endParaRPr lang="it-IT" noProof="0"/>
          </a:p>
        </p:txBody>
      </p:sp>
      <p:sp>
        <p:nvSpPr>
          <p:cNvPr id="4" name="Datumsplatzhalter 3"/>
          <p:cNvSpPr>
            <a:spLocks noGrp="1"/>
          </p:cNvSpPr>
          <p:nvPr>
            <p:ph type="dt" sz="half" idx="10"/>
          </p:nvPr>
        </p:nvSpPr>
        <p:spPr>
          <a:xfrm>
            <a:off x="609600" y="6251575"/>
            <a:ext cx="2844800" cy="476250"/>
          </a:xfrm>
        </p:spPr>
        <p:txBody>
          <a:bodyPr/>
          <a:lstStyle>
            <a:lvl1pPr>
              <a:defRPr/>
            </a:lvl1pPr>
          </a:lstStyle>
          <a:p>
            <a:pPr>
              <a:defRPr/>
            </a:pPr>
            <a:fld id="{3AE0BACA-0DBF-604C-98AC-FA3C1BA711DD}" type="datetime1">
              <a:rPr lang="de-DE" smtClean="0"/>
              <a:t>30.04.2025</a:t>
            </a:fld>
            <a:endParaRPr lang="it-IT"/>
          </a:p>
        </p:txBody>
      </p:sp>
      <p:sp>
        <p:nvSpPr>
          <p:cNvPr id="5" name="Foliennummernplatzhalter 4"/>
          <p:cNvSpPr>
            <a:spLocks noGrp="1"/>
          </p:cNvSpPr>
          <p:nvPr>
            <p:ph type="sldNum" sz="quarter" idx="11"/>
          </p:nvPr>
        </p:nvSpPr>
        <p:spPr>
          <a:xfrm>
            <a:off x="8737600" y="6248400"/>
            <a:ext cx="2844800" cy="476250"/>
          </a:xfrm>
        </p:spPr>
        <p:txBody>
          <a:bodyPr/>
          <a:lstStyle>
            <a:lvl1pPr>
              <a:defRPr/>
            </a:lvl1pPr>
          </a:lstStyle>
          <a:p>
            <a:pPr>
              <a:defRPr/>
            </a:pPr>
            <a:fld id="{469F7654-4DF9-42BE-A6B9-38E0606A1B08}" type="slidenum">
              <a:rPr lang="it-IT"/>
              <a:pPr>
                <a:defRPr/>
              </a:pPr>
              <a:t>‹Nr.›</a:t>
            </a:fld>
            <a:endParaRPr lang="it-IT"/>
          </a:p>
        </p:txBody>
      </p:sp>
      <p:sp>
        <p:nvSpPr>
          <p:cNvPr id="6" name="Fußzeilenplatzhalter 5"/>
          <p:cNvSpPr>
            <a:spLocks noGrp="1"/>
          </p:cNvSpPr>
          <p:nvPr>
            <p:ph type="ftr" sz="quarter" idx="12"/>
          </p:nvPr>
        </p:nvSpPr>
        <p:spPr>
          <a:xfrm>
            <a:off x="4165600" y="6248400"/>
            <a:ext cx="3860800" cy="476250"/>
          </a:xfrm>
        </p:spPr>
        <p:txBody>
          <a:bodyPr/>
          <a:lstStyle>
            <a:lvl1pPr>
              <a:defRPr/>
            </a:lvl1pPr>
          </a:lstStyle>
          <a:p>
            <a:pPr>
              <a:defRPr/>
            </a:pPr>
            <a:r>
              <a:rPr lang="it-IT"/>
              <a:t>O. Peterlini, unibz.it</a:t>
            </a:r>
          </a:p>
        </p:txBody>
      </p:sp>
    </p:spTree>
    <p:extLst>
      <p:ext uri="{BB962C8B-B14F-4D97-AF65-F5344CB8AC3E}">
        <p14:creationId xmlns:p14="http://schemas.microsoft.com/office/powerpoint/2010/main" val="247224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866221C6-A34C-A04C-9FDA-79DADF6FE0D9}" type="datetime1">
              <a:rPr lang="de-DE" smtClean="0">
                <a:solidFill>
                  <a:prstClr val="black"/>
                </a:solidFill>
              </a:rPr>
              <a:t>30.04.2025</a:t>
            </a:fld>
            <a:endParaRPr lang="en-US">
              <a:solidFill>
                <a:prstClr val="black"/>
              </a:solidFill>
            </a:endParaRPr>
          </a:p>
        </p:txBody>
      </p:sp>
      <p:sp>
        <p:nvSpPr>
          <p:cNvPr id="5" name="Fußzeilenplatzhalter 4"/>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6" name="Foliennummernplatzhalter 5"/>
          <p:cNvSpPr>
            <a:spLocks noGrp="1"/>
          </p:cNvSpPr>
          <p:nvPr>
            <p:ph type="sldNum" sz="quarter" idx="12"/>
          </p:nvPr>
        </p:nvSpPr>
        <p:spPr/>
        <p:txBody>
          <a:bodyPr/>
          <a:lstStyle/>
          <a:p>
            <a:fld id="{D5BBC35B-A44B-4119-B8DA-DE9E3DFADA20}" type="slidenum">
              <a:rPr lang="en-US" smtClean="0">
                <a:solidFill>
                  <a:prstClr val="black"/>
                </a:solidFill>
              </a:rPr>
              <a:pPr/>
              <a:t>‹Nr.›</a:t>
            </a:fld>
            <a:endParaRPr lang="en-US">
              <a:solidFill>
                <a:prstClr val="black"/>
              </a:solidFill>
            </a:endParaRPr>
          </a:p>
        </p:txBody>
      </p:sp>
      <p:sp>
        <p:nvSpPr>
          <p:cNvPr id="7" name="Titel 6"/>
          <p:cNvSpPr>
            <a:spLocks noGrp="1"/>
          </p:cNvSpPr>
          <p:nvPr>
            <p:ph type="title"/>
          </p:nvPr>
        </p:nvSpPr>
        <p:spPr/>
        <p:txBody>
          <a:bodyPr rtlCol="0"/>
          <a:lstStyle/>
          <a:p>
            <a:r>
              <a:rPr kumimoji="0" lang="de-DE"/>
              <a:t>Titelmasterformat durch Klicken bearbeiten</a:t>
            </a:r>
            <a:endParaRPr kumimoji="0" lang="en-US"/>
          </a:p>
        </p:txBody>
      </p:sp>
    </p:spTree>
    <p:extLst>
      <p:ext uri="{BB962C8B-B14F-4D97-AF65-F5344CB8AC3E}">
        <p14:creationId xmlns:p14="http://schemas.microsoft.com/office/powerpoint/2010/main" val="173756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de-DE"/>
              <a:t>Titelmasterformat durch Klicken bearbeiten</a:t>
            </a:r>
            <a:endParaRPr kumimoji="0" lang="en-US"/>
          </a:p>
        </p:txBody>
      </p:sp>
      <p:sp>
        <p:nvSpPr>
          <p:cNvPr id="3" name="Textplatzhalt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e-DE"/>
              <a:t>Textmasterformat bearbeiten</a:t>
            </a:r>
          </a:p>
        </p:txBody>
      </p:sp>
      <p:sp>
        <p:nvSpPr>
          <p:cNvPr id="4" name="Datumsplatzhalter 3"/>
          <p:cNvSpPr>
            <a:spLocks noGrp="1"/>
          </p:cNvSpPr>
          <p:nvPr>
            <p:ph type="dt" sz="half" idx="10"/>
          </p:nvPr>
        </p:nvSpPr>
        <p:spPr/>
        <p:txBody>
          <a:bodyPr/>
          <a:lstStyle/>
          <a:p>
            <a:fld id="{15CD69CB-89F5-DC4A-B19C-2EAF52D49554}" type="datetime1">
              <a:rPr lang="de-DE" smtClean="0">
                <a:solidFill>
                  <a:prstClr val="white"/>
                </a:solidFill>
              </a:rPr>
              <a:t>30.04.2025</a:t>
            </a:fld>
            <a:endParaRPr lang="en-US">
              <a:solidFill>
                <a:prstClr val="white"/>
              </a:solidFill>
            </a:endParaRPr>
          </a:p>
        </p:txBody>
      </p:sp>
      <p:sp>
        <p:nvSpPr>
          <p:cNvPr id="5" name="Fußzeilenplatzhalter 4"/>
          <p:cNvSpPr>
            <a:spLocks noGrp="1"/>
          </p:cNvSpPr>
          <p:nvPr>
            <p:ph type="ftr" sz="quarter" idx="11"/>
          </p:nvPr>
        </p:nvSpPr>
        <p:spPr/>
        <p:txBody>
          <a:bodyPr/>
          <a:lstStyle/>
          <a:p>
            <a:r>
              <a:rPr lang="it-IT">
                <a:solidFill>
                  <a:prstClr val="white"/>
                </a:solidFill>
              </a:rPr>
              <a:t>O. Peterlini, unibz.it</a:t>
            </a:r>
            <a:endParaRPr lang="en-US">
              <a:solidFill>
                <a:prstClr val="white"/>
              </a:solidFill>
            </a:endParaRPr>
          </a:p>
        </p:txBody>
      </p:sp>
      <p:sp>
        <p:nvSpPr>
          <p:cNvPr id="6" name="Foliennummernplatzhalter 5"/>
          <p:cNvSpPr>
            <a:spLocks noGrp="1"/>
          </p:cNvSpPr>
          <p:nvPr>
            <p:ph type="sldNum" sz="quarter" idx="12"/>
          </p:nvPr>
        </p:nvSpPr>
        <p:spPr/>
        <p:txBody>
          <a:bodyPr/>
          <a:lstStyle/>
          <a:p>
            <a:fld id="{D5BBC35B-A44B-4119-B8DA-DE9E3DFADA20}" type="slidenum">
              <a:rPr lang="en-US" smtClean="0">
                <a:solidFill>
                  <a:prstClr val="white"/>
                </a:solidFill>
              </a:rPr>
              <a:pPr/>
              <a:t>‹Nr.›</a:t>
            </a:fld>
            <a:endParaRPr lang="en-US">
              <a:solidFill>
                <a:prstClr val="white"/>
              </a:solidFill>
            </a:endParaRPr>
          </a:p>
        </p:txBody>
      </p:sp>
      <p:sp>
        <p:nvSpPr>
          <p:cNvPr id="7" name="Eingekerbter Richtungspfeil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Eingekerbter Richtungspfeil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4413269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Ref idx="1002">
        <a:schemeClr val="bg1"/>
      </p:bgRef>
    </p:b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FA19D64E-693D-C241-AFC8-ECD3C18D35BD}" type="datetime1">
              <a:rPr lang="de-DE" smtClean="0">
                <a:solidFill>
                  <a:prstClr val="white"/>
                </a:solidFill>
              </a:rPr>
              <a:t>30.04.2025</a:t>
            </a:fld>
            <a:endParaRPr lang="en-US">
              <a:solidFill>
                <a:prstClr val="white"/>
              </a:solidFill>
            </a:endParaRPr>
          </a:p>
        </p:txBody>
      </p:sp>
      <p:sp>
        <p:nvSpPr>
          <p:cNvPr id="6" name="Fußzeilenplatzhalter 5"/>
          <p:cNvSpPr>
            <a:spLocks noGrp="1"/>
          </p:cNvSpPr>
          <p:nvPr>
            <p:ph type="ftr" sz="quarter" idx="11"/>
          </p:nvPr>
        </p:nvSpPr>
        <p:spPr/>
        <p:txBody>
          <a:bodyPr/>
          <a:lstStyle/>
          <a:p>
            <a:r>
              <a:rPr lang="it-IT">
                <a:solidFill>
                  <a:prstClr val="white"/>
                </a:solidFill>
              </a:rPr>
              <a:t>O. Peterlini, unibz.it</a:t>
            </a:r>
            <a:endParaRPr lang="en-US">
              <a:solidFill>
                <a:prstClr val="white"/>
              </a:solidFill>
            </a:endParaRPr>
          </a:p>
        </p:txBody>
      </p:sp>
      <p:sp>
        <p:nvSpPr>
          <p:cNvPr id="7" name="Foliennummernplatzhalter 6"/>
          <p:cNvSpPr>
            <a:spLocks noGrp="1"/>
          </p:cNvSpPr>
          <p:nvPr>
            <p:ph type="sldNum" sz="quarter" idx="12"/>
          </p:nvPr>
        </p:nvSpPr>
        <p:spPr/>
        <p:txBody>
          <a:bodyPr/>
          <a:lstStyle/>
          <a:p>
            <a:fld id="{D5BBC35B-A44B-4119-B8DA-DE9E3DFADA20}" type="slidenum">
              <a:rPr lang="en-US" smtClean="0">
                <a:solidFill>
                  <a:prstClr val="white"/>
                </a:solidFill>
              </a:rPr>
              <a:pPr/>
              <a:t>‹Nr.›</a:t>
            </a:fld>
            <a:endParaRPr lang="en-US">
              <a:solidFill>
                <a:prstClr val="white"/>
              </a:solidFill>
            </a:endParaRPr>
          </a:p>
        </p:txBody>
      </p:sp>
      <p:sp>
        <p:nvSpPr>
          <p:cNvPr id="8" name="Titel 7"/>
          <p:cNvSpPr>
            <a:spLocks noGrp="1"/>
          </p:cNvSpPr>
          <p:nvPr>
            <p:ph type="title"/>
          </p:nvPr>
        </p:nvSpPr>
        <p:spPr/>
        <p:txBody>
          <a:bodyPr rtlCol="0"/>
          <a:lstStyle/>
          <a:p>
            <a:r>
              <a:rPr kumimoji="0" lang="de-DE"/>
              <a:t>Titelmasterformat durch Klicken bearbeiten</a:t>
            </a:r>
            <a:endParaRPr kumimoji="0" lang="en-US"/>
          </a:p>
        </p:txBody>
      </p:sp>
    </p:spTree>
    <p:extLst>
      <p:ext uri="{BB962C8B-B14F-4D97-AF65-F5344CB8AC3E}">
        <p14:creationId xmlns:p14="http://schemas.microsoft.com/office/powerpoint/2010/main" val="141311358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972800" cy="1143000"/>
          </a:xfrm>
        </p:spPr>
        <p:txBody>
          <a:bodyPr anchor="ctr"/>
          <a:lstStyle>
            <a:lvl1pPr>
              <a:defRPr/>
            </a:lvl1pPr>
            <a:extLst/>
          </a:lstStyle>
          <a:p>
            <a:r>
              <a:rPr kumimoji="0" lang="de-DE"/>
              <a:t>Titelmasterformat durch Klicken bearbeiten</a:t>
            </a:r>
            <a:endParaRPr kumimoji="0" lang="en-US"/>
          </a:p>
        </p:txBody>
      </p:sp>
      <p:sp>
        <p:nvSpPr>
          <p:cNvPr id="3" name="Textplatzhalt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 bearbeiten</a:t>
            </a:r>
          </a:p>
        </p:txBody>
      </p:sp>
      <p:sp>
        <p:nvSpPr>
          <p:cNvPr id="4" name="Textplatzhalt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 bearbeiten</a:t>
            </a:r>
          </a:p>
        </p:txBody>
      </p:sp>
      <p:sp>
        <p:nvSpPr>
          <p:cNvPr id="5" name="Inhaltsplatzhalt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fld id="{8D79BD5F-568B-DA48-874F-82AEFD165DF0}" type="datetime1">
              <a:rPr lang="de-DE" smtClean="0">
                <a:solidFill>
                  <a:prstClr val="black"/>
                </a:solidFill>
              </a:rPr>
              <a:t>30.04.2025</a:t>
            </a:fld>
            <a:endParaRPr lang="en-US">
              <a:solidFill>
                <a:prstClr val="black"/>
              </a:solidFill>
            </a:endParaRPr>
          </a:p>
        </p:txBody>
      </p:sp>
      <p:sp>
        <p:nvSpPr>
          <p:cNvPr id="8" name="Fußzeilenplatzhalter 7"/>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9" name="Foliennummernplatzhalter 8"/>
          <p:cNvSpPr>
            <a:spLocks noGrp="1"/>
          </p:cNvSpPr>
          <p:nvPr>
            <p:ph type="sldNum" sz="quarter" idx="12"/>
          </p:nvPr>
        </p:nvSpPr>
        <p:spPr/>
        <p:txBody>
          <a:bodyPr/>
          <a:lstStyle/>
          <a:p>
            <a:fld id="{D5BBC35B-A44B-4119-B8DA-DE9E3DFADA20}"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307432156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bg>
      <p:bgRef idx="1002">
        <a:schemeClr val="bg1"/>
      </p:bgRef>
    </p:bg>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537943F7-CC1B-EC4D-BB4A-2E8BAA8E3681}" type="datetime1">
              <a:rPr lang="de-DE" smtClean="0">
                <a:solidFill>
                  <a:prstClr val="white"/>
                </a:solidFill>
              </a:rPr>
              <a:t>30.04.2025</a:t>
            </a:fld>
            <a:endParaRPr lang="en-US">
              <a:solidFill>
                <a:prstClr val="white"/>
              </a:solidFill>
            </a:endParaRPr>
          </a:p>
        </p:txBody>
      </p:sp>
      <p:sp>
        <p:nvSpPr>
          <p:cNvPr id="4" name="Fußzeilenplatzhalter 3"/>
          <p:cNvSpPr>
            <a:spLocks noGrp="1"/>
          </p:cNvSpPr>
          <p:nvPr>
            <p:ph type="ftr" sz="quarter" idx="11"/>
          </p:nvPr>
        </p:nvSpPr>
        <p:spPr/>
        <p:txBody>
          <a:bodyPr/>
          <a:lstStyle/>
          <a:p>
            <a:r>
              <a:rPr lang="it-IT">
                <a:solidFill>
                  <a:prstClr val="white"/>
                </a:solidFill>
              </a:rPr>
              <a:t>O. Peterlini, unibz.it</a:t>
            </a:r>
            <a:endParaRPr lang="en-US">
              <a:solidFill>
                <a:prstClr val="white"/>
              </a:solidFill>
            </a:endParaRPr>
          </a:p>
        </p:txBody>
      </p:sp>
      <p:sp>
        <p:nvSpPr>
          <p:cNvPr id="5" name="Foliennummernplatzhalter 4"/>
          <p:cNvSpPr>
            <a:spLocks noGrp="1"/>
          </p:cNvSpPr>
          <p:nvPr>
            <p:ph type="sldNum" sz="quarter" idx="12"/>
          </p:nvPr>
        </p:nvSpPr>
        <p:spPr/>
        <p:txBody>
          <a:bodyPr/>
          <a:lstStyle/>
          <a:p>
            <a:fld id="{D5BBC35B-A44B-4119-B8DA-DE9E3DFADA20}" type="slidenum">
              <a:rPr lang="en-US" smtClean="0">
                <a:solidFill>
                  <a:prstClr val="white"/>
                </a:solidFill>
              </a:rPr>
              <a:pPr/>
              <a:t>‹Nr.›</a:t>
            </a:fld>
            <a:endParaRPr lang="en-US">
              <a:solidFill>
                <a:prstClr val="white"/>
              </a:solidFill>
            </a:endParaRPr>
          </a:p>
        </p:txBody>
      </p:sp>
      <p:sp>
        <p:nvSpPr>
          <p:cNvPr id="6" name="Titel 5"/>
          <p:cNvSpPr>
            <a:spLocks noGrp="1"/>
          </p:cNvSpPr>
          <p:nvPr>
            <p:ph type="title"/>
          </p:nvPr>
        </p:nvSpPr>
        <p:spPr/>
        <p:txBody>
          <a:bodyPr rtlCol="0"/>
          <a:lstStyle/>
          <a:p>
            <a:r>
              <a:rPr kumimoji="0" lang="de-DE"/>
              <a:t>Titelmasterformat durch Klicken bearbeiten</a:t>
            </a:r>
            <a:endParaRPr kumimoji="0" lang="en-US"/>
          </a:p>
        </p:txBody>
      </p:sp>
    </p:spTree>
    <p:extLst>
      <p:ext uri="{BB962C8B-B14F-4D97-AF65-F5344CB8AC3E}">
        <p14:creationId xmlns:p14="http://schemas.microsoft.com/office/powerpoint/2010/main" val="191647877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3862239-6EB7-0649-867F-0C03AE872313}" type="datetime1">
              <a:rPr lang="de-DE" smtClean="0">
                <a:solidFill>
                  <a:prstClr val="black"/>
                </a:solidFill>
              </a:rPr>
              <a:t>30.04.2025</a:t>
            </a:fld>
            <a:endParaRPr lang="en-US">
              <a:solidFill>
                <a:prstClr val="black"/>
              </a:solidFill>
            </a:endParaRPr>
          </a:p>
        </p:txBody>
      </p:sp>
      <p:sp>
        <p:nvSpPr>
          <p:cNvPr id="3" name="Fußzeilenplatzhalter 2"/>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Foliennummernplatzhalter 3"/>
          <p:cNvSpPr>
            <a:spLocks noGrp="1"/>
          </p:cNvSpPr>
          <p:nvPr>
            <p:ph type="sldNum" sz="quarter" idx="12"/>
          </p:nvPr>
        </p:nvSpPr>
        <p:spPr/>
        <p:txBody>
          <a:bodyPr/>
          <a:lstStyle/>
          <a:p>
            <a:fld id="{D5BBC35B-A44B-4119-B8DA-DE9E3DFADA20}"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74848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de-DE"/>
              <a:t>Titelmasterformat durch Klicken bearbeiten</a:t>
            </a:r>
            <a:endParaRPr kumimoji="0" lang="en-US"/>
          </a:p>
        </p:txBody>
      </p:sp>
      <p:sp>
        <p:nvSpPr>
          <p:cNvPr id="3" name="Textplatzhalt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de-DE"/>
              <a:t>Textmasterformat bearbeiten</a:t>
            </a:r>
          </a:p>
        </p:txBody>
      </p:sp>
      <p:sp>
        <p:nvSpPr>
          <p:cNvPr id="4" name="Inhaltsplatzhalt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a:xfrm>
            <a:off x="8969376" y="6407944"/>
            <a:ext cx="2560320" cy="365760"/>
          </a:xfrm>
        </p:spPr>
        <p:txBody>
          <a:bodyPr/>
          <a:lstStyle/>
          <a:p>
            <a:fld id="{088E7C13-835E-0149-AF88-18F784853698}" type="datetime1">
              <a:rPr lang="de-DE" smtClean="0">
                <a:solidFill>
                  <a:prstClr val="black"/>
                </a:solidFill>
              </a:rPr>
              <a:t>30.04.2025</a:t>
            </a:fld>
            <a:endParaRPr lang="en-US">
              <a:solidFill>
                <a:prstClr val="black"/>
              </a:solidFill>
            </a:endParaRPr>
          </a:p>
        </p:txBody>
      </p:sp>
      <p:sp>
        <p:nvSpPr>
          <p:cNvPr id="6" name="Fußzeilenplatzhalter 5"/>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7" name="Foliennummernplatzhalter 6"/>
          <p:cNvSpPr>
            <a:spLocks noGrp="1"/>
          </p:cNvSpPr>
          <p:nvPr>
            <p:ph type="sldNum" sz="quarter" idx="12"/>
          </p:nvPr>
        </p:nvSpPr>
        <p:spPr/>
        <p:txBody>
          <a:bodyPr/>
          <a:lstStyle/>
          <a:p>
            <a:fld id="{D5BBC35B-A44B-4119-B8DA-DE9E3DFADA20}"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120996343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2">
        <a:schemeClr val="bg1"/>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de-DE"/>
              <a:t>Textmasterformat bearbeiten</a:t>
            </a:r>
          </a:p>
        </p:txBody>
      </p:sp>
      <p:sp>
        <p:nvSpPr>
          <p:cNvPr id="3" name="Bildplatzhalt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de-DE"/>
              <a:t>Bild durch Klicken auf Symbol hinzufügen</a:t>
            </a:r>
            <a:endParaRPr kumimoji="0" lang="en-US" dirty="0"/>
          </a:p>
        </p:txBody>
      </p:sp>
      <p:sp>
        <p:nvSpPr>
          <p:cNvPr id="5" name="Datumsplatzhalter 4"/>
          <p:cNvSpPr>
            <a:spLocks noGrp="1"/>
          </p:cNvSpPr>
          <p:nvPr>
            <p:ph type="dt" sz="half" idx="10"/>
          </p:nvPr>
        </p:nvSpPr>
        <p:spPr/>
        <p:txBody>
          <a:bodyPr/>
          <a:lstStyle>
            <a:lvl1pPr>
              <a:defRPr>
                <a:solidFill>
                  <a:schemeClr val="tx1"/>
                </a:solidFill>
              </a:defRPr>
            </a:lvl1pPr>
            <a:extLst/>
          </a:lstStyle>
          <a:p>
            <a:fld id="{D676169D-B244-4043-8C7E-2FD6D7411D6D}" type="datetime1">
              <a:rPr lang="de-DE" smtClean="0">
                <a:solidFill>
                  <a:prstClr val="white"/>
                </a:solidFill>
              </a:rPr>
              <a:t>30.04.2025</a:t>
            </a:fld>
            <a:endParaRPr lang="en-US">
              <a:solidFill>
                <a:prstClr val="white"/>
              </a:solidFill>
            </a:endParaRPr>
          </a:p>
        </p:txBody>
      </p:sp>
      <p:sp>
        <p:nvSpPr>
          <p:cNvPr id="6" name="Fußzeilenplatzhalt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r>
              <a:rPr lang="it-IT">
                <a:solidFill>
                  <a:prstClr val="white"/>
                </a:solidFill>
              </a:rPr>
              <a:t>O. Peterlini, unibz.it</a:t>
            </a:r>
            <a:endParaRPr lang="en-US">
              <a:solidFill>
                <a:prstClr val="white"/>
              </a:solidFill>
            </a:endParaRPr>
          </a:p>
        </p:txBody>
      </p:sp>
      <p:sp>
        <p:nvSpPr>
          <p:cNvPr id="7" name="Foliennummernplatzhalter 6"/>
          <p:cNvSpPr>
            <a:spLocks noGrp="1"/>
          </p:cNvSpPr>
          <p:nvPr>
            <p:ph type="sldNum" sz="quarter" idx="12"/>
          </p:nvPr>
        </p:nvSpPr>
        <p:spPr/>
        <p:txBody>
          <a:bodyPr/>
          <a:lstStyle>
            <a:lvl1pPr>
              <a:defRPr>
                <a:solidFill>
                  <a:schemeClr val="tx1"/>
                </a:solidFill>
              </a:defRPr>
            </a:lvl1pPr>
            <a:extLst/>
          </a:lstStyle>
          <a:p>
            <a:fld id="{D5BBC35B-A44B-4119-B8DA-DE9E3DFADA20}" type="slidenum">
              <a:rPr lang="en-US" smtClean="0">
                <a:solidFill>
                  <a:prstClr val="white"/>
                </a:solidFill>
              </a:rPr>
              <a:pPr/>
              <a:t>‹Nr.›</a:t>
            </a:fld>
            <a:endParaRPr lang="en-US">
              <a:solidFill>
                <a:prstClr val="white"/>
              </a:solidFill>
            </a:endParaRPr>
          </a:p>
        </p:txBody>
      </p:sp>
      <p:sp>
        <p:nvSpPr>
          <p:cNvPr id="2" name="Titel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de-DE"/>
              <a:t>Titelmasterformat durch Klicken bearbeiten</a:t>
            </a:r>
            <a:endParaRPr kumimoji="0" lang="en-US"/>
          </a:p>
        </p:txBody>
      </p:sp>
      <p:sp>
        <p:nvSpPr>
          <p:cNvPr id="8" name="Freihand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Freihand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0" name="Rechtwinkliges Dreieck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Gerade Verbindung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Eingekerbter Richtungspfeil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Eingekerbter Richtungspfeil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326592383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ihand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ihand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echtwinkliges Dreieck 13"/>
          <p:cNvSpPr>
            <a:spLocks/>
          </p:cNvSpPr>
          <p:nvPr/>
        </p:nvSpPr>
        <p:spPr bwMode="auto">
          <a:xfrm>
            <a:off x="-8056" y="5791253"/>
            <a:ext cx="4536419"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Gerade Verbindung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elplatzhalt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de-DE"/>
              <a:t>Titelmasterformat durch Klicken bearbeiten</a:t>
            </a:r>
            <a:endParaRPr kumimoji="0" lang="en-US"/>
          </a:p>
        </p:txBody>
      </p:sp>
      <p:sp>
        <p:nvSpPr>
          <p:cNvPr id="30" name="Textplatzhalt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0" name="Datumsplatzhalt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F267123D-B10C-4D40-8EB7-219B93E5F26C}" type="datetime1">
              <a:rPr lang="de-DE" smtClean="0">
                <a:solidFill>
                  <a:prstClr val="black"/>
                </a:solidFill>
              </a:rPr>
              <a:t>30.04.2025</a:t>
            </a:fld>
            <a:endParaRPr lang="en-US" dirty="0">
              <a:solidFill>
                <a:prstClr val="black"/>
              </a:solidFill>
            </a:endParaRPr>
          </a:p>
        </p:txBody>
      </p:sp>
      <p:sp>
        <p:nvSpPr>
          <p:cNvPr id="22" name="Fußzeilenplatzhalt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it-IT">
                <a:solidFill>
                  <a:prstClr val="black"/>
                </a:solidFill>
              </a:rPr>
              <a:t>O. Peterlini, unibz.it</a:t>
            </a:r>
            <a:endParaRPr lang="en-US" dirty="0">
              <a:solidFill>
                <a:prstClr val="black"/>
              </a:solidFill>
            </a:endParaRPr>
          </a:p>
        </p:txBody>
      </p:sp>
      <p:sp>
        <p:nvSpPr>
          <p:cNvPr id="18" name="Foliennummernplatzhalt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D5BBC35B-A44B-4119-B8DA-DE9E3DFADA20}"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38982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beinsure.com/world-richest-people/" TargetMode="External"/><Relationship Id="rId2" Type="http://schemas.openxmlformats.org/officeDocument/2006/relationships/hyperlink" Target="https://www.2030agenda.de/de/article/neuer-oxfam-bericht-zur-weltweiten-ungleichheit" TargetMode="External"/><Relationship Id="rId1" Type="http://schemas.openxmlformats.org/officeDocument/2006/relationships/slideLayout" Target="../slideLayouts/slideLayout7.xml"/><Relationship Id="rId5" Type="http://schemas.openxmlformats.org/officeDocument/2006/relationships/hyperlink" Target="https://www.forbes.com/billionaires/" TargetMode="Externa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www.ilcorrieredelgiorno.it/chi-sono-i-super-ricchi-in-italia-da-armani-a-ferrer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dealflower.it/disuguaglianze-economiche-report-potere-servizio-ricchi-poverta-governo-potere-economico/"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www.reddit.com/r/MapPorn/comments/1cokemg/total_fertility_rate_in_europe_20234_data_oc/?rdt=5186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soziales.provinz.bz.it/de/sozialdienste/home" TargetMode="External"/><Relationship Id="rId3" Type="http://schemas.openxmlformats.org/officeDocument/2006/relationships/hyperlink" Target="https://soziales.provinz.bz.it/de/kinder-und-jugendhilfe/home" TargetMode="External"/><Relationship Id="rId7" Type="http://schemas.openxmlformats.org/officeDocument/2006/relationships/hyperlink" Target="https://soziales.provinz.bz.it/de/behinderungen/home"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soziales.provinz.bz.it/de/senioren/home" TargetMode="External"/><Relationship Id="rId5" Type="http://schemas.openxmlformats.org/officeDocument/2006/relationships/hyperlink" Target="https://soziales.provinz.bz.it/de/sozialen-notlagen/finanzielle-sozialhilfe-suedtirol" TargetMode="External"/><Relationship Id="rId10" Type="http://schemas.openxmlformats.org/officeDocument/2006/relationships/hyperlink" Target="https://home.provinz.bz.it/de/kontakte/796" TargetMode="External"/><Relationship Id="rId4" Type="http://schemas.openxmlformats.org/officeDocument/2006/relationships/hyperlink" Target="https://soziales.provinz.bz.it/de/sozialdienste/pflegegeld" TargetMode="External"/><Relationship Id="rId9" Type="http://schemas.openxmlformats.org/officeDocument/2006/relationships/hyperlink" Target="https://soziales.provinz.bz.it/de/senioren/seniorenwohnheime-betreutes-wohne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afi-ipl.org/wp-content/uploads/2024-06-28-Zoom-Nr.78-Einkommen-Teil-1-2.pdf" TargetMode="External"/><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ssets-eu-01.kc-usercontent.com/b5376750-8076-01cf-17d2-d343e29778a7/ede5c096-2b25-4e13-89ad-9a5f547db6f0/pressnote_1158868_mit39_2024.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assets-eu-01.kc-usercontent.com/b5376750-8076-01cf-17d2-d343e29778a7/ede5c096-2b25-4e13-89ad-9a5f547db6f0/pressnote_1158868_mit39_2024.pdf" TargetMode="External"/><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hyperlink" Target="https://karriere-suedtirol.com/hub/so-verdient-suedtirol-der-gehaltsreport/"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gehaltsreporter.de/gehaelter-im-ausland"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stol.it/artikel/chronik/armut-im-reichen-suedtirol"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hyperlink" Target="https://astat.provinz.bz.it/barometro/upload/statistikatlas/de/browser.html#!sdmx_bip/sdmx_arm/ar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magazin.raiffeisen.it/die-schere-zwischen-arm-und-reich/"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tageszeitung.it/2018/02/23/die-arbeitenden-armen/"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magazin.raiffeisen.it/die-schere-zwischen-arm-und-reich/"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orks.eurac.edu/Wohnkostendruck-zwischen-%C3%96kologie-Politik-und-Gesellschaft.pdf"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ansabrasil.com.br/trentino/notizie/news_in_tedesco/2025/03/04/gimbe-trentino-suedtirol-fehlen-142-hausaerzte_8c0c3730-1762-4a05-8738-f57a88c8cf77.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magazin.raiffeisen.it/die-schere-zwischen-arm-und-reich/"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3.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de.wikipedia.org/wiki/Datei:NRA_Virginia_HQ.jp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forbes.com/sites/chasewithorn/2025/04/01/forbes-39th-annual-worlds-billionaires-list-more-than-3000-worth-16-trillion/"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forbes.com/sites/chasewithorn/2025/04/01/forbes-39th-annual-worlds-billionaires-list-more-than-3000-worth-16-trillion/"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96343" y="522515"/>
            <a:ext cx="7685313" cy="5050852"/>
          </a:xfrm>
        </p:spPr>
        <p:txBody>
          <a:bodyPr>
            <a:normAutofit fontScale="90000"/>
          </a:bodyPr>
          <a:lstStyle/>
          <a:p>
            <a:pPr>
              <a:lnSpc>
                <a:spcPct val="115000"/>
              </a:lnSpc>
              <a:spcAft>
                <a:spcPts val="600"/>
              </a:spcAft>
            </a:pPr>
            <a:r>
              <a:rPr lang="de-DE" sz="4400" i="0" u="none" strike="noStrike" dirty="0">
                <a:solidFill>
                  <a:srgbClr val="FF0000"/>
                </a:solidFill>
                <a:effectLst/>
              </a:rPr>
              <a:t>Aufbruch zu </a:t>
            </a:r>
            <a:br>
              <a:rPr lang="de-DE" sz="4400" i="0" u="none" strike="noStrike" dirty="0">
                <a:solidFill>
                  <a:srgbClr val="FF0000"/>
                </a:solidFill>
                <a:effectLst/>
              </a:rPr>
            </a:br>
            <a:r>
              <a:rPr lang="de-DE" sz="4400" i="0" u="none" strike="noStrike" dirty="0">
                <a:solidFill>
                  <a:srgbClr val="FF0000"/>
                </a:solidFill>
                <a:effectLst/>
              </a:rPr>
              <a:t>neuer Sozialpolitik </a:t>
            </a:r>
            <a:r>
              <a:rPr lang="de-DE" sz="4000" b="0" i="0" u="none" strike="noStrike" dirty="0">
                <a:solidFill>
                  <a:srgbClr val="FF0000"/>
                </a:solidFill>
                <a:effectLst/>
              </a:rPr>
              <a:t/>
            </a:r>
            <a:br>
              <a:rPr lang="de-DE" sz="4000" b="0" i="0" u="none" strike="noStrike" dirty="0">
                <a:solidFill>
                  <a:srgbClr val="FF0000"/>
                </a:solidFill>
                <a:effectLst/>
              </a:rPr>
            </a:br>
            <a:r>
              <a:rPr lang="de-DE" sz="2700" b="1" i="0" u="none" strike="noStrike" dirty="0">
                <a:solidFill>
                  <a:srgbClr val="595959"/>
                </a:solidFill>
                <a:effectLst/>
              </a:rPr>
              <a:t>Analyse der Einkommensverteilung global und in Südtirol - Maßnahmen und Aktionen</a:t>
            </a:r>
            <a:br>
              <a:rPr lang="de-DE" sz="2700" b="1" i="0" u="none" strike="noStrike" dirty="0">
                <a:solidFill>
                  <a:srgbClr val="595959"/>
                </a:solidFill>
                <a:effectLst/>
              </a:rPr>
            </a:br>
            <a:r>
              <a:rPr lang="de-DE" sz="2700" b="1" i="0" u="none" strike="noStrike" dirty="0">
                <a:solidFill>
                  <a:srgbClr val="595959"/>
                </a:solidFill>
                <a:effectLst/>
              </a:rPr>
              <a:t/>
            </a:r>
            <a:br>
              <a:rPr lang="de-DE" sz="2700" b="1" i="0" u="none" strike="noStrike" dirty="0">
                <a:solidFill>
                  <a:srgbClr val="595959"/>
                </a:solidFill>
                <a:effectLst/>
              </a:rPr>
            </a:br>
            <a:r>
              <a:rPr lang="de-DE" sz="1400" b="0" i="0" u="none" strike="noStrike" dirty="0">
                <a:solidFill>
                  <a:srgbClr val="000000"/>
                </a:solidFill>
                <a:effectLst/>
              </a:rPr>
              <a:t/>
            </a:r>
            <a:br>
              <a:rPr lang="de-DE" sz="1400" b="0" i="0" u="none" strike="noStrike" dirty="0">
                <a:solidFill>
                  <a:srgbClr val="000000"/>
                </a:solidFill>
                <a:effectLst/>
              </a:rPr>
            </a:br>
            <a:r>
              <a:rPr lang="de-DE" sz="1400" dirty="0"/>
              <a:t/>
            </a:r>
            <a:br>
              <a:rPr lang="de-DE" sz="1400" dirty="0"/>
            </a:br>
            <a:r>
              <a:rPr lang="x-none" sz="1800" dirty="0">
                <a:solidFill>
                  <a:schemeClr val="tx1"/>
                </a:solidFill>
                <a:effectLst/>
                <a:latin typeface="+mn-lt"/>
                <a:ea typeface="Times New Roman" panose="02020603050405020304" pitchFamily="18" charset="0"/>
              </a:rPr>
              <a:t/>
            </a:r>
            <a:br>
              <a:rPr lang="x-none" sz="1800" dirty="0">
                <a:solidFill>
                  <a:schemeClr val="tx1"/>
                </a:solidFill>
                <a:effectLst/>
                <a:latin typeface="+mn-lt"/>
                <a:ea typeface="Times New Roman" panose="02020603050405020304" pitchFamily="18" charset="0"/>
              </a:rPr>
            </a:br>
            <a:r>
              <a:rPr lang="x-none" sz="1800" dirty="0">
                <a:solidFill>
                  <a:schemeClr val="tx1"/>
                </a:solidFill>
                <a:effectLst/>
                <a:latin typeface="+mn-lt"/>
                <a:ea typeface="Times New Roman" panose="02020603050405020304" pitchFamily="18" charset="0"/>
              </a:rPr>
              <a:t>28.April 2025</a:t>
            </a:r>
            <a:br>
              <a:rPr lang="x-none" sz="1800" dirty="0">
                <a:solidFill>
                  <a:schemeClr val="tx1"/>
                </a:solidFill>
                <a:effectLst/>
                <a:latin typeface="+mn-lt"/>
                <a:ea typeface="Times New Roman" panose="02020603050405020304" pitchFamily="18" charset="0"/>
              </a:rPr>
            </a:br>
            <a:r>
              <a:rPr lang="de-DE" sz="1800" b="1" kern="100" dirty="0">
                <a:solidFill>
                  <a:schemeClr val="tx1"/>
                </a:solidFill>
                <a:effectLst/>
                <a:latin typeface="+mn-lt"/>
                <a:ea typeface="Calibri" panose="020F0502020204030204" pitchFamily="34" charset="0"/>
                <a:cs typeface="Times New Roman" panose="02020603050405020304" pitchFamily="18" charset="0"/>
              </a:rPr>
              <a:t>Autonome Gewerkschaftsorganisation der Gebietskörperschaften</a:t>
            </a:r>
            <a:r>
              <a:rPr lang="x-none" sz="1800" kern="100" dirty="0">
                <a:solidFill>
                  <a:schemeClr val="tx1"/>
                </a:solidFill>
                <a:effectLst/>
                <a:latin typeface="+mn-lt"/>
                <a:ea typeface="Calibri" panose="020F0502020204030204" pitchFamily="34" charset="0"/>
                <a:cs typeface="Times New Roman" panose="02020603050405020304" pitchFamily="18" charset="0"/>
              </a:rPr>
              <a:t/>
            </a:r>
            <a:br>
              <a:rPr lang="x-none" sz="1800" kern="100" dirty="0">
                <a:solidFill>
                  <a:schemeClr val="tx1"/>
                </a:solidFill>
                <a:effectLst/>
                <a:latin typeface="+mn-lt"/>
                <a:ea typeface="Calibri" panose="020F0502020204030204" pitchFamily="34" charset="0"/>
                <a:cs typeface="Times New Roman" panose="02020603050405020304" pitchFamily="18" charset="0"/>
              </a:rPr>
            </a:br>
            <a:r>
              <a:rPr lang="de-DE" sz="1800" b="1" kern="100" dirty="0" err="1">
                <a:solidFill>
                  <a:schemeClr val="tx1"/>
                </a:solidFill>
                <a:effectLst/>
                <a:latin typeface="+mn-lt"/>
                <a:ea typeface="Calibri" panose="020F0502020204030204" pitchFamily="34" charset="0"/>
                <a:cs typeface="Times New Roman" panose="02020603050405020304" pitchFamily="18" charset="0"/>
              </a:rPr>
              <a:t>Organizzazione</a:t>
            </a:r>
            <a:r>
              <a:rPr lang="de-DE" sz="1800" b="1" kern="100" dirty="0">
                <a:solidFill>
                  <a:schemeClr val="tx1"/>
                </a:solidFill>
                <a:effectLst/>
                <a:latin typeface="+mn-lt"/>
                <a:ea typeface="Calibri" panose="020F0502020204030204" pitchFamily="34" charset="0"/>
                <a:cs typeface="Times New Roman" panose="02020603050405020304" pitchFamily="18" charset="0"/>
              </a:rPr>
              <a:t> </a:t>
            </a:r>
            <a:r>
              <a:rPr lang="de-DE" sz="1800" b="1" kern="100" dirty="0" err="1">
                <a:solidFill>
                  <a:schemeClr val="tx1"/>
                </a:solidFill>
                <a:effectLst/>
                <a:latin typeface="+mn-lt"/>
                <a:ea typeface="Calibri" panose="020F0502020204030204" pitchFamily="34" charset="0"/>
                <a:cs typeface="Times New Roman" panose="02020603050405020304" pitchFamily="18" charset="0"/>
              </a:rPr>
              <a:t>Sindacale</a:t>
            </a:r>
            <a:r>
              <a:rPr lang="de-DE" sz="1800" b="1" kern="100" dirty="0">
                <a:solidFill>
                  <a:schemeClr val="tx1"/>
                </a:solidFill>
                <a:effectLst/>
                <a:latin typeface="+mn-lt"/>
                <a:ea typeface="Calibri" panose="020F0502020204030204" pitchFamily="34" charset="0"/>
                <a:cs typeface="Times New Roman" panose="02020603050405020304" pitchFamily="18" charset="0"/>
              </a:rPr>
              <a:t> </a:t>
            </a:r>
            <a:r>
              <a:rPr lang="de-DE" sz="1800" b="1" kern="100" dirty="0" err="1">
                <a:solidFill>
                  <a:schemeClr val="tx1"/>
                </a:solidFill>
                <a:effectLst/>
                <a:latin typeface="+mn-lt"/>
                <a:ea typeface="Calibri" panose="020F0502020204030204" pitchFamily="34" charset="0"/>
                <a:cs typeface="Times New Roman" panose="02020603050405020304" pitchFamily="18" charset="0"/>
              </a:rPr>
              <a:t>Autonoma</a:t>
            </a:r>
            <a:r>
              <a:rPr lang="de-DE" sz="1800" b="1" kern="100" dirty="0">
                <a:solidFill>
                  <a:schemeClr val="tx1"/>
                </a:solidFill>
                <a:effectLst/>
                <a:latin typeface="+mn-lt"/>
                <a:ea typeface="Calibri" panose="020F0502020204030204" pitchFamily="34" charset="0"/>
                <a:cs typeface="Times New Roman" panose="02020603050405020304" pitchFamily="18" charset="0"/>
              </a:rPr>
              <a:t> </a:t>
            </a:r>
            <a:r>
              <a:rPr lang="de-DE" sz="1800" b="1" kern="100" dirty="0" err="1">
                <a:solidFill>
                  <a:schemeClr val="tx1"/>
                </a:solidFill>
                <a:effectLst/>
                <a:latin typeface="+mn-lt"/>
                <a:ea typeface="Calibri" panose="020F0502020204030204" pitchFamily="34" charset="0"/>
                <a:cs typeface="Times New Roman" panose="02020603050405020304" pitchFamily="18" charset="0"/>
              </a:rPr>
              <a:t>degli</a:t>
            </a:r>
            <a:r>
              <a:rPr lang="de-DE" sz="1800" b="1" kern="100" dirty="0">
                <a:solidFill>
                  <a:schemeClr val="tx1"/>
                </a:solidFill>
                <a:effectLst/>
                <a:latin typeface="+mn-lt"/>
                <a:ea typeface="Calibri" panose="020F0502020204030204" pitchFamily="34" charset="0"/>
                <a:cs typeface="Times New Roman" panose="02020603050405020304" pitchFamily="18" charset="0"/>
              </a:rPr>
              <a:t> </a:t>
            </a:r>
            <a:r>
              <a:rPr lang="de-DE" sz="1800" b="1" kern="100" dirty="0" err="1">
                <a:solidFill>
                  <a:schemeClr val="tx1"/>
                </a:solidFill>
                <a:effectLst/>
                <a:latin typeface="+mn-lt"/>
                <a:ea typeface="Calibri" panose="020F0502020204030204" pitchFamily="34" charset="0"/>
                <a:cs typeface="Times New Roman" panose="02020603050405020304" pitchFamily="18" charset="0"/>
              </a:rPr>
              <a:t>enti</a:t>
            </a:r>
            <a:r>
              <a:rPr lang="de-DE" sz="1800" b="1" kern="100" dirty="0">
                <a:solidFill>
                  <a:schemeClr val="tx1"/>
                </a:solidFill>
                <a:effectLst/>
                <a:latin typeface="+mn-lt"/>
                <a:ea typeface="Calibri" panose="020F0502020204030204" pitchFamily="34" charset="0"/>
                <a:cs typeface="Times New Roman" panose="02020603050405020304" pitchFamily="18" charset="0"/>
              </a:rPr>
              <a:t> </a:t>
            </a:r>
            <a:r>
              <a:rPr lang="de-DE" sz="1800" b="1" kern="100" dirty="0" err="1">
                <a:solidFill>
                  <a:schemeClr val="tx1"/>
                </a:solidFill>
                <a:effectLst/>
                <a:latin typeface="+mn-lt"/>
                <a:ea typeface="Calibri" panose="020F0502020204030204" pitchFamily="34" charset="0"/>
                <a:cs typeface="Times New Roman" panose="02020603050405020304" pitchFamily="18" charset="0"/>
              </a:rPr>
              <a:t>locali</a:t>
            </a:r>
            <a:r>
              <a:rPr lang="x-none" sz="1800" b="1" kern="100" dirty="0">
                <a:solidFill>
                  <a:schemeClr val="tx1"/>
                </a:solidFill>
                <a:effectLst/>
                <a:latin typeface="+mn-lt"/>
                <a:ea typeface="Calibri" panose="020F0502020204030204" pitchFamily="34" charset="0"/>
                <a:cs typeface="Times New Roman" panose="02020603050405020304" pitchFamily="18" charset="0"/>
              </a:rPr>
              <a:t> </a:t>
            </a:r>
            <a:r>
              <a:rPr lang="de-DE" sz="1800" b="1" kern="100" dirty="0">
                <a:solidFill>
                  <a:schemeClr val="tx1"/>
                </a:solidFill>
                <a:effectLst/>
                <a:latin typeface="+mn-lt"/>
                <a:ea typeface="Calibri" panose="020F0502020204030204" pitchFamily="34" charset="0"/>
                <a:cs typeface="Times New Roman" panose="02020603050405020304" pitchFamily="18" charset="0"/>
              </a:rPr>
              <a:t>AGO</a:t>
            </a:r>
            <a:br>
              <a:rPr lang="de-DE" sz="1800" b="1" kern="100" dirty="0">
                <a:solidFill>
                  <a:schemeClr val="tx1"/>
                </a:solidFill>
                <a:effectLst/>
                <a:latin typeface="+mn-lt"/>
                <a:ea typeface="Calibri" panose="020F0502020204030204" pitchFamily="34" charset="0"/>
                <a:cs typeface="Times New Roman" panose="02020603050405020304" pitchFamily="18" charset="0"/>
              </a:rPr>
            </a:br>
            <a:r>
              <a:rPr lang="x-none" sz="1800" kern="100" dirty="0">
                <a:solidFill>
                  <a:schemeClr val="tx1"/>
                </a:solidFill>
                <a:effectLst/>
                <a:latin typeface="+mn-lt"/>
                <a:cs typeface="Times New Roman" panose="02020603050405020304" pitchFamily="18" charset="0"/>
              </a:rPr>
              <a:t>Jahreshauptversammlung</a:t>
            </a:r>
            <a:r>
              <a:rPr lang="x-none" sz="3200" dirty="0">
                <a:solidFill>
                  <a:schemeClr val="tx1"/>
                </a:solidFill>
                <a:effectLst/>
                <a:latin typeface="+mn-lt"/>
                <a:ea typeface="Times New Roman" panose="02020603050405020304" pitchFamily="18" charset="0"/>
              </a:rPr>
              <a:t/>
            </a:r>
            <a:br>
              <a:rPr lang="x-none" sz="3200" dirty="0">
                <a:solidFill>
                  <a:schemeClr val="tx1"/>
                </a:solidFill>
                <a:effectLst/>
                <a:latin typeface="+mn-lt"/>
                <a:ea typeface="Times New Roman" panose="02020603050405020304" pitchFamily="18" charset="0"/>
              </a:rPr>
            </a:br>
            <a:endParaRPr lang="de-DE" sz="3100" dirty="0">
              <a:solidFill>
                <a:schemeClr val="tx1"/>
              </a:solidFill>
              <a:latin typeface="+mn-lt"/>
            </a:endParaRPr>
          </a:p>
        </p:txBody>
      </p:sp>
      <p:sp>
        <p:nvSpPr>
          <p:cNvPr id="3" name="Untertitel 2"/>
          <p:cNvSpPr>
            <a:spLocks noGrp="1"/>
          </p:cNvSpPr>
          <p:nvPr>
            <p:ph type="subTitle" idx="1"/>
          </p:nvPr>
        </p:nvSpPr>
        <p:spPr>
          <a:xfrm>
            <a:off x="315224" y="5838924"/>
            <a:ext cx="10658840" cy="749649"/>
          </a:xfrm>
        </p:spPr>
        <p:txBody>
          <a:bodyPr>
            <a:normAutofit/>
          </a:bodyPr>
          <a:lstStyle/>
          <a:p>
            <a:endParaRPr lang="it-IT" sz="1800" dirty="0"/>
          </a:p>
          <a:p>
            <a:pPr algn="l"/>
            <a:r>
              <a:rPr lang="it-IT" sz="1800" dirty="0" err="1">
                <a:solidFill>
                  <a:schemeClr val="bg1"/>
                </a:solidFill>
              </a:rPr>
              <a:t>PhD.Dr</a:t>
            </a:r>
            <a:r>
              <a:rPr lang="it-IT" sz="1800" dirty="0">
                <a:solidFill>
                  <a:schemeClr val="bg1"/>
                </a:solidFill>
              </a:rPr>
              <a:t>. </a:t>
            </a:r>
            <a:r>
              <a:rPr lang="it-IT" sz="1800" dirty="0" err="1">
                <a:solidFill>
                  <a:schemeClr val="bg1"/>
                </a:solidFill>
              </a:rPr>
              <a:t>habil</a:t>
            </a:r>
            <a:r>
              <a:rPr lang="it-IT" sz="1800" dirty="0">
                <a:solidFill>
                  <a:schemeClr val="bg1"/>
                </a:solidFill>
              </a:rPr>
              <a:t>. Oskar Peterlini</a:t>
            </a:r>
          </a:p>
        </p:txBody>
      </p:sp>
    </p:spTree>
    <p:extLst>
      <p:ext uri="{BB962C8B-B14F-4D97-AF65-F5344CB8AC3E}">
        <p14:creationId xmlns:p14="http://schemas.microsoft.com/office/powerpoint/2010/main" val="45522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E6171308-49CF-14AA-3D3A-49378F7BEF6C}"/>
              </a:ext>
            </a:extLst>
          </p:cNvPr>
          <p:cNvSpPr>
            <a:spLocks noGrp="1"/>
          </p:cNvSpPr>
          <p:nvPr>
            <p:ph type="ftr" sz="quarter" idx="11"/>
          </p:nvPr>
        </p:nvSpPr>
        <p:spPr>
          <a:xfrm>
            <a:off x="209006" y="6381819"/>
            <a:ext cx="1458841"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4" name="Grafik 3">
            <a:extLst>
              <a:ext uri="{FF2B5EF4-FFF2-40B4-BE49-F238E27FC236}">
                <a16:creationId xmlns:a16="http://schemas.microsoft.com/office/drawing/2014/main" xmlns="" id="{840A1D15-0B8D-0B03-09A4-A100BAEBDB47}"/>
              </a:ext>
            </a:extLst>
          </p:cNvPr>
          <p:cNvPicPr>
            <a:picLocks noChangeAspect="1"/>
          </p:cNvPicPr>
          <p:nvPr/>
        </p:nvPicPr>
        <p:blipFill>
          <a:blip r:embed="rId2"/>
          <a:srcRect l="14542" t="20925" r="15180" b="32207"/>
          <a:stretch/>
        </p:blipFill>
        <p:spPr>
          <a:xfrm>
            <a:off x="5054431" y="121920"/>
            <a:ext cx="7137569" cy="6736080"/>
          </a:xfrm>
          <a:prstGeom prst="rect">
            <a:avLst/>
          </a:prstGeom>
        </p:spPr>
      </p:pic>
      <p:sp>
        <p:nvSpPr>
          <p:cNvPr id="6" name="Textfeld 5">
            <a:extLst>
              <a:ext uri="{FF2B5EF4-FFF2-40B4-BE49-F238E27FC236}">
                <a16:creationId xmlns:a16="http://schemas.microsoft.com/office/drawing/2014/main" xmlns="" id="{F1B738CB-9D54-0AF5-E50C-F3D5B4EB0D5A}"/>
              </a:ext>
            </a:extLst>
          </p:cNvPr>
          <p:cNvSpPr txBox="1"/>
          <p:nvPr/>
        </p:nvSpPr>
        <p:spPr>
          <a:xfrm>
            <a:off x="358903" y="853440"/>
            <a:ext cx="3882171" cy="3400931"/>
          </a:xfrm>
          <a:prstGeom prst="rect">
            <a:avLst/>
          </a:prstGeom>
          <a:solidFill>
            <a:srgbClr val="DBF4D9"/>
          </a:solidFill>
          <a:ln>
            <a:solidFill>
              <a:schemeClr val="bg1">
                <a:lumMod val="50000"/>
              </a:schemeClr>
            </a:solidFill>
          </a:ln>
        </p:spPr>
        <p:txBody>
          <a:bodyPr wrap="square">
            <a:spAutoFit/>
          </a:bodyPr>
          <a:lstStyle/>
          <a:p>
            <a:pPr>
              <a:spcAft>
                <a:spcPts val="600"/>
              </a:spcAft>
              <a:buNone/>
            </a:pPr>
            <a:r>
              <a:rPr lang="de-DE" sz="2000" dirty="0">
                <a:solidFill>
                  <a:srgbClr val="FF0000"/>
                </a:solidFill>
              </a:rPr>
              <a:t>USA</a:t>
            </a:r>
            <a:r>
              <a:rPr lang="de-DE" sz="2000" dirty="0"/>
              <a:t>: 902 Milliardäre (Rekord)</a:t>
            </a:r>
          </a:p>
          <a:p>
            <a:pPr>
              <a:spcAft>
                <a:spcPts val="600"/>
              </a:spcAft>
              <a:buNone/>
            </a:pPr>
            <a:r>
              <a:rPr lang="de-DE" sz="2000" dirty="0">
                <a:solidFill>
                  <a:srgbClr val="FF0000"/>
                </a:solidFill>
              </a:rPr>
              <a:t>China</a:t>
            </a:r>
            <a:r>
              <a:rPr lang="de-DE" sz="2000" dirty="0"/>
              <a:t> (inkl. HK): 516</a:t>
            </a:r>
          </a:p>
          <a:p>
            <a:pPr>
              <a:spcAft>
                <a:spcPts val="600"/>
              </a:spcAft>
              <a:buNone/>
            </a:pPr>
            <a:r>
              <a:rPr lang="de-DE" sz="2000" dirty="0">
                <a:solidFill>
                  <a:srgbClr val="FF0000"/>
                </a:solidFill>
              </a:rPr>
              <a:t>Indien</a:t>
            </a:r>
            <a:r>
              <a:rPr lang="de-DE" sz="2000" dirty="0"/>
              <a:t>: 205</a:t>
            </a:r>
          </a:p>
          <a:p>
            <a:pPr>
              <a:spcAft>
                <a:spcPts val="600"/>
              </a:spcAft>
              <a:buNone/>
            </a:pPr>
            <a:r>
              <a:rPr lang="de-DE" sz="2000" dirty="0"/>
              <a:t>= über 50 % </a:t>
            </a:r>
          </a:p>
          <a:p>
            <a:pPr>
              <a:spcAft>
                <a:spcPts val="600"/>
              </a:spcAft>
              <a:buNone/>
            </a:pPr>
            <a:endParaRPr lang="de-DE" sz="2000" dirty="0"/>
          </a:p>
          <a:p>
            <a:pPr>
              <a:spcAft>
                <a:spcPts val="600"/>
              </a:spcAft>
              <a:buNone/>
            </a:pPr>
            <a:r>
              <a:rPr lang="de-DE" sz="2000" dirty="0"/>
              <a:t>Insgesamt: 76 Länder + 2 Gebiete mit Milliardären</a:t>
            </a:r>
          </a:p>
          <a:p>
            <a:pPr>
              <a:spcAft>
                <a:spcPts val="600"/>
              </a:spcAft>
              <a:buNone/>
            </a:pPr>
            <a:r>
              <a:rPr lang="de-DE" sz="2000" dirty="0"/>
              <a:t>Albanien erstmals dabei</a:t>
            </a:r>
          </a:p>
          <a:p>
            <a:pPr>
              <a:spcAft>
                <a:spcPts val="600"/>
              </a:spcAft>
            </a:pPr>
            <a:r>
              <a:rPr lang="de-DE" sz="2000" dirty="0"/>
              <a:t>Saudi-Arabien: 15 neue 2025</a:t>
            </a:r>
            <a:endParaRPr lang="de-DE" dirty="0"/>
          </a:p>
        </p:txBody>
      </p:sp>
    </p:spTree>
    <p:extLst>
      <p:ext uri="{BB962C8B-B14F-4D97-AF65-F5344CB8AC3E}">
        <p14:creationId xmlns:p14="http://schemas.microsoft.com/office/powerpoint/2010/main" val="2735362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xmlns="" id="{7CEC4E5B-B525-E6DE-916F-6AB8926F8414}"/>
              </a:ext>
            </a:extLst>
          </p:cNvPr>
          <p:cNvSpPr txBox="1"/>
          <p:nvPr/>
        </p:nvSpPr>
        <p:spPr>
          <a:xfrm>
            <a:off x="221026" y="376799"/>
            <a:ext cx="5556711" cy="584775"/>
          </a:xfrm>
          <a:prstGeom prst="rect">
            <a:avLst/>
          </a:prstGeom>
          <a:noFill/>
        </p:spPr>
        <p:txBody>
          <a:bodyPr wrap="square" rtlCol="0">
            <a:spAutoFit/>
          </a:bodyPr>
          <a:lstStyle/>
          <a:p>
            <a:pPr algn="ctr"/>
            <a:r>
              <a:rPr lang="de-DE" sz="3200" b="1" dirty="0">
                <a:solidFill>
                  <a:schemeClr val="tx2"/>
                </a:solidFill>
                <a:effectLst>
                  <a:outerShdw blurRad="31750" dist="25400" dir="5400000" algn="tl" rotWithShape="0">
                    <a:srgbClr val="000000">
                      <a:alpha val="25000"/>
                    </a:srgbClr>
                  </a:outerShdw>
                </a:effectLst>
                <a:latin typeface="+mj-lt"/>
                <a:ea typeface="+mj-ea"/>
                <a:cs typeface="+mj-cs"/>
              </a:rPr>
              <a:t>Milliardäre weltweit 2024</a:t>
            </a:r>
          </a:p>
        </p:txBody>
      </p:sp>
      <p:sp>
        <p:nvSpPr>
          <p:cNvPr id="3" name="Textfeld 2">
            <a:extLst>
              <a:ext uri="{FF2B5EF4-FFF2-40B4-BE49-F238E27FC236}">
                <a16:creationId xmlns:a16="http://schemas.microsoft.com/office/drawing/2014/main" xmlns="" id="{00FF6F13-F7BE-9589-FC5F-1592A0201F57}"/>
              </a:ext>
            </a:extLst>
          </p:cNvPr>
          <p:cNvSpPr txBox="1"/>
          <p:nvPr/>
        </p:nvSpPr>
        <p:spPr>
          <a:xfrm>
            <a:off x="221026" y="1173626"/>
            <a:ext cx="5658757" cy="1831271"/>
          </a:xfrm>
          <a:prstGeom prst="rect">
            <a:avLst/>
          </a:prstGeom>
          <a:solidFill>
            <a:schemeClr val="bg2"/>
          </a:solidFill>
          <a:ln>
            <a:solidFill>
              <a:schemeClr val="tx1"/>
            </a:solidFill>
          </a:ln>
        </p:spPr>
        <p:txBody>
          <a:bodyPr wrap="square">
            <a:spAutoFit/>
          </a:bodyPr>
          <a:lstStyle/>
          <a:p>
            <a:pPr marL="342900" indent="-342900">
              <a:spcAft>
                <a:spcPts val="600"/>
              </a:spcAft>
              <a:buFont typeface="Arial" panose="020B0604020202020204" pitchFamily="34" charset="0"/>
              <a:buChar char="•"/>
            </a:pPr>
            <a:r>
              <a:rPr lang="de-DE" sz="1800" dirty="0"/>
              <a:t>Gesamtvermögen 16,1 Bio$ größer als jedes Land der Welt, außer BIP USA (30 Bio) und China (20 Bio) – Italien (2,5 Bio)</a:t>
            </a:r>
          </a:p>
          <a:p>
            <a:pPr marL="342900" indent="-342900">
              <a:spcAft>
                <a:spcPts val="600"/>
              </a:spcAft>
              <a:buFont typeface="Arial" panose="020B0604020202020204" pitchFamily="34" charset="0"/>
              <a:buChar char="•"/>
            </a:pPr>
            <a:r>
              <a:rPr lang="de-DE" sz="1800" dirty="0"/>
              <a:t>Durchschnittsvermögen eines Milliardärs: </a:t>
            </a:r>
            <a:r>
              <a:rPr lang="de-DE" sz="1800" b="1" dirty="0"/>
              <a:t>5,3 Milliarden US-Dollar</a:t>
            </a:r>
            <a:r>
              <a:rPr lang="de-DE" sz="1800" dirty="0"/>
              <a:t>, </a:t>
            </a:r>
            <a:r>
              <a:rPr lang="de-DE" sz="1800" b="1" dirty="0"/>
              <a:t>200 Mio. mehr als 2024</a:t>
            </a:r>
            <a:r>
              <a:rPr lang="de-DE" sz="1800" dirty="0"/>
              <a:t>.</a:t>
            </a:r>
          </a:p>
        </p:txBody>
      </p:sp>
      <p:sp>
        <p:nvSpPr>
          <p:cNvPr id="7" name="Textfeld 6">
            <a:extLst>
              <a:ext uri="{FF2B5EF4-FFF2-40B4-BE49-F238E27FC236}">
                <a16:creationId xmlns:a16="http://schemas.microsoft.com/office/drawing/2014/main" xmlns="" id="{E6E420C3-83E4-807C-728B-63A55534B8CF}"/>
              </a:ext>
            </a:extLst>
          </p:cNvPr>
          <p:cNvSpPr txBox="1"/>
          <p:nvPr/>
        </p:nvSpPr>
        <p:spPr>
          <a:xfrm>
            <a:off x="189738" y="6469204"/>
            <a:ext cx="5587999" cy="400110"/>
          </a:xfrm>
          <a:prstGeom prst="rect">
            <a:avLst/>
          </a:prstGeom>
          <a:noFill/>
        </p:spPr>
        <p:txBody>
          <a:bodyPr wrap="square">
            <a:spAutoFit/>
          </a:bodyPr>
          <a:lstStyle/>
          <a:p>
            <a:r>
              <a:rPr lang="en-US" sz="1000" kern="0" dirty="0">
                <a:effectLst/>
                <a:ea typeface="Times New Roman" panose="02020603050405020304" pitchFamily="18" charset="0"/>
              </a:rPr>
              <a:t>Oxfam </a:t>
            </a:r>
            <a:r>
              <a:rPr lang="en-US" sz="1000" kern="0" dirty="0">
                <a:effectLst/>
                <a:ea typeface="Times New Roman" panose="02020603050405020304" pitchFamily="18" charset="0"/>
                <a:hlinkClick r:id="rId2"/>
              </a:rPr>
              <a:t>https://www.2030agenda.de/de/article/neuer-oxfam-bericht-zur-weltweiten-ungleichheit</a:t>
            </a:r>
            <a:r>
              <a:rPr lang="en-US" sz="1000" kern="0" dirty="0">
                <a:ea typeface="Times New Roman" panose="02020603050405020304" pitchFamily="18" charset="0"/>
              </a:rPr>
              <a:t>; </a:t>
            </a:r>
            <a:r>
              <a:rPr lang="en-US" sz="1000" kern="0" dirty="0">
                <a:effectLst/>
                <a:ea typeface="Times New Roman" panose="02020603050405020304" pitchFamily="18" charset="0"/>
              </a:rPr>
              <a:t> </a:t>
            </a:r>
            <a:r>
              <a:rPr lang="en-US" sz="1000" kern="0" dirty="0">
                <a:effectLst/>
                <a:ea typeface="Times New Roman" panose="02020603050405020304" pitchFamily="18" charset="0"/>
                <a:hlinkClick r:id="rId3"/>
              </a:rPr>
              <a:t>https://beinsure.com/world-richest-people/</a:t>
            </a:r>
            <a:r>
              <a:rPr lang="en-US" sz="1000" kern="0" dirty="0">
                <a:effectLst/>
                <a:ea typeface="Times New Roman" panose="02020603050405020304" pitchFamily="18" charset="0"/>
              </a:rPr>
              <a:t> (25.3.2025).</a:t>
            </a:r>
            <a:r>
              <a:rPr lang="x-none" sz="1000" dirty="0">
                <a:effectLst/>
              </a:rPr>
              <a:t> </a:t>
            </a:r>
            <a:endParaRPr lang="de-DE" sz="1000" dirty="0"/>
          </a:p>
        </p:txBody>
      </p:sp>
      <p:sp>
        <p:nvSpPr>
          <p:cNvPr id="10" name="Textfeld 9">
            <a:extLst>
              <a:ext uri="{FF2B5EF4-FFF2-40B4-BE49-F238E27FC236}">
                <a16:creationId xmlns:a16="http://schemas.microsoft.com/office/drawing/2014/main" xmlns="" id="{577E18C0-40B9-F43F-8854-405BA9A8D16F}"/>
              </a:ext>
            </a:extLst>
          </p:cNvPr>
          <p:cNvSpPr txBox="1"/>
          <p:nvPr/>
        </p:nvSpPr>
        <p:spPr>
          <a:xfrm>
            <a:off x="221026" y="3429000"/>
            <a:ext cx="5694676" cy="2616101"/>
          </a:xfrm>
          <a:prstGeom prst="rect">
            <a:avLst/>
          </a:prstGeom>
          <a:solidFill>
            <a:schemeClr val="bg1">
              <a:lumMod val="95000"/>
            </a:schemeClr>
          </a:solidFill>
          <a:ln>
            <a:solidFill>
              <a:schemeClr val="tx1"/>
            </a:solidFill>
          </a:ln>
        </p:spPr>
        <p:txBody>
          <a:bodyPr wrap="square">
            <a:spAutoFit/>
          </a:bodyPr>
          <a:lstStyle/>
          <a:p>
            <a:pPr>
              <a:spcAft>
                <a:spcPts val="1200"/>
              </a:spcAft>
              <a:buFont typeface="Arial" panose="020B0604020202020204" pitchFamily="34" charset="0"/>
              <a:buChar char="•"/>
            </a:pPr>
            <a:r>
              <a:rPr lang="de-DE" b="1" dirty="0"/>
              <a:t> Trotz massiven Zuwachses an Reichtum</a:t>
            </a:r>
            <a:r>
              <a:rPr lang="de-DE" dirty="0"/>
              <a:t> bleibt die Zahl der Menschen unter der Armutsgrenze </a:t>
            </a:r>
            <a:r>
              <a:rPr lang="de-DE" b="1" dirty="0"/>
              <a:t>bei 3,6 Milliarden.</a:t>
            </a:r>
            <a:endParaRPr lang="de-DE" dirty="0"/>
          </a:p>
          <a:p>
            <a:pPr>
              <a:spcAft>
                <a:spcPts val="1200"/>
              </a:spcAft>
              <a:buFont typeface="Arial" panose="020B0604020202020204" pitchFamily="34" charset="0"/>
              <a:buChar char="•"/>
            </a:pPr>
            <a:r>
              <a:rPr lang="de-DE" b="1" dirty="0"/>
              <a:t> 733 Millionen Menschen hungern</a:t>
            </a:r>
            <a:r>
              <a:rPr lang="de-DE" dirty="0"/>
              <a:t>, 152 Millionen mehr als 2019.</a:t>
            </a:r>
          </a:p>
          <a:p>
            <a:pPr>
              <a:spcAft>
                <a:spcPts val="1200"/>
              </a:spcAft>
              <a:buFont typeface="Arial" panose="020B0604020202020204" pitchFamily="34" charset="0"/>
              <a:buChar char="•"/>
            </a:pPr>
            <a:r>
              <a:rPr lang="de-DE" dirty="0"/>
              <a:t>Das Gesamt-Vermögen der 10 größten Milliardäre ist sechsmal größer als das der ärmsten </a:t>
            </a:r>
            <a:r>
              <a:rPr lang="de-DE" b="1" dirty="0"/>
              <a:t>3,1 Milliarden Menschen </a:t>
            </a:r>
            <a:r>
              <a:rPr lang="de-DE" dirty="0"/>
              <a:t>auf der Welt.</a:t>
            </a:r>
          </a:p>
        </p:txBody>
      </p:sp>
      <p:pic>
        <p:nvPicPr>
          <p:cNvPr id="12" name="Grafik 11" descr="Ein Bild, das Menschliches Gesicht, Text, Screenshot, Lächeln enthält.&#10;&#10;KI-generierte Inhalte können fehlerhaft sein.">
            <a:extLst>
              <a:ext uri="{FF2B5EF4-FFF2-40B4-BE49-F238E27FC236}">
                <a16:creationId xmlns:a16="http://schemas.microsoft.com/office/drawing/2014/main" xmlns="" id="{17BB7246-58EC-F4A2-B007-6457299CDA1B}"/>
              </a:ext>
            </a:extLst>
          </p:cNvPr>
          <p:cNvPicPr>
            <a:picLocks noChangeAspect="1"/>
          </p:cNvPicPr>
          <p:nvPr/>
        </p:nvPicPr>
        <p:blipFill>
          <a:blip r:embed="rId4"/>
          <a:srcRect l="10179" b="2365"/>
          <a:stretch/>
        </p:blipFill>
        <p:spPr>
          <a:xfrm>
            <a:off x="6721996" y="0"/>
            <a:ext cx="5470004" cy="6244683"/>
          </a:xfrm>
          <a:prstGeom prst="rect">
            <a:avLst/>
          </a:prstGeom>
        </p:spPr>
      </p:pic>
      <p:sp>
        <p:nvSpPr>
          <p:cNvPr id="4" name="Textfeld 3">
            <a:extLst>
              <a:ext uri="{FF2B5EF4-FFF2-40B4-BE49-F238E27FC236}">
                <a16:creationId xmlns:a16="http://schemas.microsoft.com/office/drawing/2014/main" xmlns="" id="{729C60AB-D7B8-9BD4-B116-D0ABAC541BEB}"/>
              </a:ext>
            </a:extLst>
          </p:cNvPr>
          <p:cNvSpPr txBox="1"/>
          <p:nvPr/>
        </p:nvSpPr>
        <p:spPr>
          <a:xfrm>
            <a:off x="8606269" y="1473708"/>
            <a:ext cx="1091161" cy="615553"/>
          </a:xfrm>
          <a:prstGeom prst="rect">
            <a:avLst/>
          </a:prstGeom>
          <a:solidFill>
            <a:schemeClr val="bg1"/>
          </a:solidFill>
        </p:spPr>
        <p:txBody>
          <a:bodyPr wrap="square">
            <a:spAutoFit/>
          </a:bodyPr>
          <a:lstStyle/>
          <a:p>
            <a:pPr algn="ctr"/>
            <a:r>
              <a:rPr lang="de-DE" b="0" i="0" dirty="0">
                <a:solidFill>
                  <a:srgbClr val="FF0000"/>
                </a:solidFill>
                <a:effectLst/>
                <a:latin typeface="Graphik"/>
              </a:rPr>
              <a:t>$ 342 </a:t>
            </a:r>
            <a:r>
              <a:rPr lang="de-DE" sz="1600" b="0" i="0" dirty="0">
                <a:solidFill>
                  <a:srgbClr val="FF0000"/>
                </a:solidFill>
                <a:effectLst/>
                <a:latin typeface="Graphik"/>
              </a:rPr>
              <a:t>Milliarden</a:t>
            </a:r>
            <a:endParaRPr lang="de-DE" sz="1600" dirty="0">
              <a:solidFill>
                <a:srgbClr val="FF0000"/>
              </a:solidFill>
            </a:endParaRPr>
          </a:p>
        </p:txBody>
      </p:sp>
      <p:sp>
        <p:nvSpPr>
          <p:cNvPr id="8" name="Textfeld 7">
            <a:extLst>
              <a:ext uri="{FF2B5EF4-FFF2-40B4-BE49-F238E27FC236}">
                <a16:creationId xmlns:a16="http://schemas.microsoft.com/office/drawing/2014/main" xmlns="" id="{49F87DDE-C625-D585-423D-E86E211200D3}"/>
              </a:ext>
            </a:extLst>
          </p:cNvPr>
          <p:cNvSpPr txBox="1"/>
          <p:nvPr/>
        </p:nvSpPr>
        <p:spPr>
          <a:xfrm>
            <a:off x="6567638" y="6315316"/>
            <a:ext cx="5434624" cy="553998"/>
          </a:xfrm>
          <a:prstGeom prst="rect">
            <a:avLst/>
          </a:prstGeom>
          <a:noFill/>
        </p:spPr>
        <p:txBody>
          <a:bodyPr wrap="square">
            <a:spAutoFit/>
          </a:bodyPr>
          <a:lstStyle/>
          <a:p>
            <a:r>
              <a:rPr lang="de-DE" sz="1000" dirty="0" err="1"/>
              <a:t>Fobes</a:t>
            </a:r>
            <a:r>
              <a:rPr lang="de-DE" sz="1000" dirty="0"/>
              <a:t>, https://</a:t>
            </a:r>
            <a:r>
              <a:rPr lang="de-DE" sz="1000" dirty="0" err="1"/>
              <a:t>www.forbes.com</a:t>
            </a:r>
            <a:r>
              <a:rPr lang="de-DE" sz="1000" dirty="0"/>
              <a:t>/</a:t>
            </a:r>
            <a:r>
              <a:rPr lang="de-DE" sz="1000" dirty="0" err="1"/>
              <a:t>sites</a:t>
            </a:r>
            <a:r>
              <a:rPr lang="de-DE" sz="1000" dirty="0"/>
              <a:t>/</a:t>
            </a:r>
            <a:r>
              <a:rPr lang="de-DE" sz="1000" dirty="0" err="1"/>
              <a:t>chasewithorn</a:t>
            </a:r>
            <a:r>
              <a:rPr lang="de-DE" sz="1000" dirty="0"/>
              <a:t>/2025/04/01/forbes-39th-annual-worlds-billionaires-list-more-than-3000-worth-16-trillion/</a:t>
            </a:r>
          </a:p>
          <a:p>
            <a:r>
              <a:rPr lang="de-DE" sz="1000" dirty="0"/>
              <a:t> </a:t>
            </a:r>
            <a:r>
              <a:rPr lang="de-DE" sz="1000" dirty="0">
                <a:hlinkClick r:id="rId5"/>
              </a:rPr>
              <a:t>https://www.forbes.com/billionaires/</a:t>
            </a:r>
            <a:r>
              <a:rPr lang="de-DE" sz="1000" dirty="0"/>
              <a:t> </a:t>
            </a:r>
          </a:p>
        </p:txBody>
      </p:sp>
      <p:sp>
        <p:nvSpPr>
          <p:cNvPr id="5" name="Textfeld 4">
            <a:extLst>
              <a:ext uri="{FF2B5EF4-FFF2-40B4-BE49-F238E27FC236}">
                <a16:creationId xmlns:a16="http://schemas.microsoft.com/office/drawing/2014/main" xmlns="" id="{40DA4050-D635-BD6A-9B27-A3174FBCE91F}"/>
              </a:ext>
            </a:extLst>
          </p:cNvPr>
          <p:cNvSpPr txBox="1"/>
          <p:nvPr/>
        </p:nvSpPr>
        <p:spPr>
          <a:xfrm>
            <a:off x="10203421" y="2889503"/>
            <a:ext cx="1091161" cy="369332"/>
          </a:xfrm>
          <a:prstGeom prst="rect">
            <a:avLst/>
          </a:prstGeom>
          <a:solidFill>
            <a:schemeClr val="bg1"/>
          </a:solidFill>
        </p:spPr>
        <p:txBody>
          <a:bodyPr wrap="square">
            <a:spAutoFit/>
          </a:bodyPr>
          <a:lstStyle/>
          <a:p>
            <a:pPr algn="ctr"/>
            <a:r>
              <a:rPr lang="de-DE" b="0" i="0" dirty="0">
                <a:solidFill>
                  <a:srgbClr val="FF0000"/>
                </a:solidFill>
                <a:effectLst/>
                <a:latin typeface="Graphik"/>
              </a:rPr>
              <a:t>$ </a:t>
            </a:r>
            <a:r>
              <a:rPr lang="de-DE" dirty="0">
                <a:solidFill>
                  <a:srgbClr val="FF0000"/>
                </a:solidFill>
                <a:latin typeface="Graphik"/>
              </a:rPr>
              <a:t>215</a:t>
            </a:r>
            <a:r>
              <a:rPr lang="de-DE" b="0" i="0" dirty="0">
                <a:solidFill>
                  <a:srgbClr val="FF0000"/>
                </a:solidFill>
                <a:effectLst/>
                <a:latin typeface="Graphik"/>
              </a:rPr>
              <a:t> </a:t>
            </a:r>
            <a:r>
              <a:rPr lang="de-DE" sz="1600" b="0" i="0" dirty="0">
                <a:solidFill>
                  <a:srgbClr val="FF0000"/>
                </a:solidFill>
                <a:effectLst/>
                <a:latin typeface="Graphik"/>
              </a:rPr>
              <a:t>Mia</a:t>
            </a:r>
            <a:endParaRPr lang="de-DE" sz="1600" dirty="0">
              <a:solidFill>
                <a:srgbClr val="FF0000"/>
              </a:solidFill>
            </a:endParaRPr>
          </a:p>
        </p:txBody>
      </p:sp>
      <p:sp>
        <p:nvSpPr>
          <p:cNvPr id="9" name="Textfeld 8">
            <a:extLst>
              <a:ext uri="{FF2B5EF4-FFF2-40B4-BE49-F238E27FC236}">
                <a16:creationId xmlns:a16="http://schemas.microsoft.com/office/drawing/2014/main" xmlns="" id="{7F4AAD19-11AA-C0DC-8CA8-A011F935F21E}"/>
              </a:ext>
            </a:extLst>
          </p:cNvPr>
          <p:cNvSpPr txBox="1"/>
          <p:nvPr/>
        </p:nvSpPr>
        <p:spPr>
          <a:xfrm>
            <a:off x="7094461" y="2889503"/>
            <a:ext cx="1091161" cy="369332"/>
          </a:xfrm>
          <a:prstGeom prst="rect">
            <a:avLst/>
          </a:prstGeom>
          <a:solidFill>
            <a:schemeClr val="bg1"/>
          </a:solidFill>
        </p:spPr>
        <p:txBody>
          <a:bodyPr wrap="square">
            <a:spAutoFit/>
          </a:bodyPr>
          <a:lstStyle/>
          <a:p>
            <a:pPr algn="ctr"/>
            <a:r>
              <a:rPr lang="de-DE" b="0" i="0" dirty="0">
                <a:solidFill>
                  <a:srgbClr val="FF0000"/>
                </a:solidFill>
                <a:effectLst/>
                <a:latin typeface="Graphik"/>
              </a:rPr>
              <a:t>$ </a:t>
            </a:r>
            <a:r>
              <a:rPr lang="de-DE" dirty="0">
                <a:solidFill>
                  <a:srgbClr val="FF0000"/>
                </a:solidFill>
                <a:latin typeface="Graphik"/>
              </a:rPr>
              <a:t>216</a:t>
            </a:r>
            <a:r>
              <a:rPr lang="de-DE" b="0" i="0" dirty="0">
                <a:solidFill>
                  <a:srgbClr val="FF0000"/>
                </a:solidFill>
                <a:effectLst/>
                <a:latin typeface="Graphik"/>
              </a:rPr>
              <a:t> </a:t>
            </a:r>
            <a:r>
              <a:rPr lang="de-DE" sz="1600" b="0" i="0" dirty="0">
                <a:solidFill>
                  <a:srgbClr val="FF0000"/>
                </a:solidFill>
                <a:effectLst/>
                <a:latin typeface="Graphik"/>
              </a:rPr>
              <a:t>Mia</a:t>
            </a:r>
            <a:endParaRPr lang="de-DE" sz="1600" dirty="0">
              <a:solidFill>
                <a:srgbClr val="FF0000"/>
              </a:solidFill>
            </a:endParaRPr>
          </a:p>
        </p:txBody>
      </p:sp>
    </p:spTree>
    <p:extLst>
      <p:ext uri="{BB962C8B-B14F-4D97-AF65-F5344CB8AC3E}">
        <p14:creationId xmlns:p14="http://schemas.microsoft.com/office/powerpoint/2010/main" val="199709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83892E-CE15-A1E9-BD38-A3EC5B3D584F}"/>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8426FE55-D39F-106C-3B98-1EADD7E35A9A}"/>
              </a:ext>
            </a:extLst>
          </p:cNvPr>
          <p:cNvSpPr>
            <a:spLocks noGrp="1"/>
          </p:cNvSpPr>
          <p:nvPr>
            <p:ph type="ftr" sz="quarter" idx="11"/>
          </p:nvPr>
        </p:nvSpPr>
        <p:spPr>
          <a:xfrm>
            <a:off x="8164196" y="6450173"/>
            <a:ext cx="3134241"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pic>
        <p:nvPicPr>
          <p:cNvPr id="4" name="Grafik 3" descr="Ein Bild, das Menschliches Gesicht, Kleidung, Person, Lächeln enthält.&#10;&#10;KI-generierte Inhalte können fehlerhaft sein.">
            <a:extLst>
              <a:ext uri="{FF2B5EF4-FFF2-40B4-BE49-F238E27FC236}">
                <a16:creationId xmlns:a16="http://schemas.microsoft.com/office/drawing/2014/main" xmlns="" id="{42865380-3240-FCBD-26A3-38B25DEEAA17}"/>
              </a:ext>
            </a:extLst>
          </p:cNvPr>
          <p:cNvPicPr>
            <a:picLocks noChangeAspect="1"/>
          </p:cNvPicPr>
          <p:nvPr/>
        </p:nvPicPr>
        <p:blipFill>
          <a:blip r:embed="rId3"/>
          <a:stretch>
            <a:fillRect/>
          </a:stretch>
        </p:blipFill>
        <p:spPr>
          <a:xfrm>
            <a:off x="7414776" y="1093109"/>
            <a:ext cx="4454525" cy="3332261"/>
          </a:xfrm>
          <a:prstGeom prst="rect">
            <a:avLst/>
          </a:prstGeom>
        </p:spPr>
      </p:pic>
      <p:sp>
        <p:nvSpPr>
          <p:cNvPr id="9" name="Textfeld 8">
            <a:extLst>
              <a:ext uri="{FF2B5EF4-FFF2-40B4-BE49-F238E27FC236}">
                <a16:creationId xmlns:a16="http://schemas.microsoft.com/office/drawing/2014/main" xmlns="" id="{F1271ACD-D63C-786E-7DAE-3192E56C7C18}"/>
              </a:ext>
            </a:extLst>
          </p:cNvPr>
          <p:cNvSpPr txBox="1"/>
          <p:nvPr/>
        </p:nvSpPr>
        <p:spPr>
          <a:xfrm>
            <a:off x="2153550" y="86525"/>
            <a:ext cx="5279009" cy="1200329"/>
          </a:xfrm>
          <a:prstGeom prst="rect">
            <a:avLst/>
          </a:prstGeom>
          <a:noFill/>
        </p:spPr>
        <p:txBody>
          <a:bodyPr wrap="none" rtlCol="0">
            <a:spAutoFit/>
          </a:bodyPr>
          <a:lstStyle/>
          <a:p>
            <a:r>
              <a:rPr lang="de-DE" sz="3600" b="1" dirty="0">
                <a:solidFill>
                  <a:schemeClr val="tx2"/>
                </a:solidFill>
                <a:effectLst>
                  <a:outerShdw blurRad="31750" dist="25400" dir="5400000" algn="tl" rotWithShape="0">
                    <a:srgbClr val="000000">
                      <a:alpha val="25000"/>
                    </a:srgbClr>
                  </a:outerShdw>
                </a:effectLst>
                <a:latin typeface="+mj-lt"/>
                <a:ea typeface="+mj-ea"/>
                <a:cs typeface="+mj-cs"/>
              </a:rPr>
              <a:t>Die reichsten Italiener</a:t>
            </a:r>
          </a:p>
          <a:p>
            <a:pPr algn="ctr"/>
            <a:r>
              <a:rPr lang="de-DE" sz="3600" b="1" dirty="0">
                <a:solidFill>
                  <a:schemeClr val="tx2"/>
                </a:solidFill>
                <a:effectLst>
                  <a:outerShdw blurRad="31750" dist="25400" dir="5400000" algn="tl" rotWithShape="0">
                    <a:srgbClr val="000000">
                      <a:alpha val="25000"/>
                    </a:srgbClr>
                  </a:outerShdw>
                </a:effectLst>
                <a:latin typeface="+mj-lt"/>
                <a:ea typeface="+mj-ea"/>
                <a:cs typeface="+mj-cs"/>
              </a:rPr>
              <a:t>2025 (Mia </a:t>
            </a:r>
            <a:r>
              <a:rPr lang="de-DE" sz="3600" b="1" dirty="0" err="1">
                <a:solidFill>
                  <a:schemeClr val="tx2"/>
                </a:solidFill>
                <a:effectLst>
                  <a:outerShdw blurRad="31750" dist="25400" dir="5400000" algn="tl" rotWithShape="0">
                    <a:srgbClr val="000000">
                      <a:alpha val="25000"/>
                    </a:srgbClr>
                  </a:outerShdw>
                </a:effectLst>
                <a:latin typeface="+mj-lt"/>
                <a:ea typeface="+mj-ea"/>
                <a:cs typeface="+mj-cs"/>
              </a:rPr>
              <a:t>Us</a:t>
            </a:r>
            <a:r>
              <a:rPr lang="de-DE" sz="3600" b="1" dirty="0">
                <a:solidFill>
                  <a:schemeClr val="tx2"/>
                </a:solidFill>
                <a:effectLst>
                  <a:outerShdw blurRad="31750" dist="25400" dir="5400000" algn="tl" rotWithShape="0">
                    <a:srgbClr val="000000">
                      <a:alpha val="25000"/>
                    </a:srgbClr>
                  </a:outerShdw>
                </a:effectLst>
                <a:latin typeface="+mj-lt"/>
                <a:ea typeface="+mj-ea"/>
                <a:cs typeface="+mj-cs"/>
              </a:rPr>
              <a:t>-$)</a:t>
            </a:r>
          </a:p>
        </p:txBody>
      </p:sp>
      <p:sp>
        <p:nvSpPr>
          <p:cNvPr id="11" name="Textfeld 10">
            <a:extLst>
              <a:ext uri="{FF2B5EF4-FFF2-40B4-BE49-F238E27FC236}">
                <a16:creationId xmlns:a16="http://schemas.microsoft.com/office/drawing/2014/main" xmlns="" id="{2F82AE6B-BE3E-EA79-7470-3FE0ECEC54D1}"/>
              </a:ext>
            </a:extLst>
          </p:cNvPr>
          <p:cNvSpPr txBox="1"/>
          <p:nvPr/>
        </p:nvSpPr>
        <p:spPr>
          <a:xfrm>
            <a:off x="15875" y="6581935"/>
            <a:ext cx="6508750" cy="553998"/>
          </a:xfrm>
          <a:prstGeom prst="rect">
            <a:avLst/>
          </a:prstGeom>
          <a:noFill/>
        </p:spPr>
        <p:txBody>
          <a:bodyPr wrap="square">
            <a:spAutoFit/>
          </a:bodyPr>
          <a:lstStyle/>
          <a:p>
            <a:r>
              <a:rPr lang="de-DE" sz="1000" dirty="0">
                <a:solidFill>
                  <a:schemeClr val="bg1"/>
                </a:solidFill>
                <a:hlinkClick r:id="rId4"/>
              </a:rPr>
              <a:t>Forbes, Statista 2025m https://de.statista.com/statistik/daten/studie/590247/umfrage/ranking-der-reichsten-italiener/ </a:t>
            </a:r>
          </a:p>
          <a:p>
            <a:r>
              <a:rPr lang="de-DE" sz="1000" dirty="0">
                <a:solidFill>
                  <a:schemeClr val="bg1"/>
                </a:solidFill>
                <a:hlinkClick r:id="rId4"/>
              </a:rPr>
              <a:t>https://www.ilcorrieredelgiorno.it/chi-sono-i-super-ricchi-in-italia-da-armani-a-ferrero/</a:t>
            </a:r>
            <a:r>
              <a:rPr lang="de-DE" sz="1000" dirty="0">
                <a:solidFill>
                  <a:schemeClr val="bg1"/>
                </a:solidFill>
              </a:rPr>
              <a:t> </a:t>
            </a:r>
          </a:p>
        </p:txBody>
      </p:sp>
      <p:sp>
        <p:nvSpPr>
          <p:cNvPr id="16" name="Textfeld 15">
            <a:extLst>
              <a:ext uri="{FF2B5EF4-FFF2-40B4-BE49-F238E27FC236}">
                <a16:creationId xmlns:a16="http://schemas.microsoft.com/office/drawing/2014/main" xmlns="" id="{2254A8E4-43E0-61F8-6D09-4BA6639AB1FF}"/>
              </a:ext>
            </a:extLst>
          </p:cNvPr>
          <p:cNvSpPr txBox="1"/>
          <p:nvPr/>
        </p:nvSpPr>
        <p:spPr>
          <a:xfrm>
            <a:off x="7363486" y="2456693"/>
            <a:ext cx="1044692" cy="307777"/>
          </a:xfrm>
          <a:prstGeom prst="rect">
            <a:avLst/>
          </a:prstGeom>
          <a:noFill/>
        </p:spPr>
        <p:txBody>
          <a:bodyPr wrap="square">
            <a:spAutoFit/>
          </a:bodyPr>
          <a:lstStyle/>
          <a:p>
            <a:pPr algn="ctr"/>
            <a:r>
              <a:rPr lang="x-none" sz="1400" b="1" kern="0" dirty="0">
                <a:solidFill>
                  <a:schemeClr val="bg1"/>
                </a:solidFill>
                <a:effectLst/>
                <a:ea typeface="Times New Roman" panose="02020603050405020304" pitchFamily="18" charset="0"/>
                <a:cs typeface="Times New Roman" panose="02020603050405020304" pitchFamily="18" charset="0"/>
              </a:rPr>
              <a:t>Landini</a:t>
            </a:r>
            <a:endParaRPr lang="de-DE" sz="1400" dirty="0">
              <a:solidFill>
                <a:schemeClr val="bg1"/>
              </a:solidFill>
            </a:endParaRPr>
          </a:p>
        </p:txBody>
      </p:sp>
      <p:sp>
        <p:nvSpPr>
          <p:cNvPr id="18" name="Textfeld 17">
            <a:extLst>
              <a:ext uri="{FF2B5EF4-FFF2-40B4-BE49-F238E27FC236}">
                <a16:creationId xmlns:a16="http://schemas.microsoft.com/office/drawing/2014/main" xmlns="" id="{04BF231B-671B-98B8-90F9-DC89836E3889}"/>
              </a:ext>
            </a:extLst>
          </p:cNvPr>
          <p:cNvSpPr txBox="1"/>
          <p:nvPr/>
        </p:nvSpPr>
        <p:spPr>
          <a:xfrm>
            <a:off x="7432559" y="4086026"/>
            <a:ext cx="1087754" cy="307777"/>
          </a:xfrm>
          <a:prstGeom prst="rect">
            <a:avLst/>
          </a:prstGeom>
          <a:noFill/>
        </p:spPr>
        <p:txBody>
          <a:bodyPr wrap="square">
            <a:spAutoFit/>
          </a:bodyPr>
          <a:lstStyle/>
          <a:p>
            <a:r>
              <a:rPr lang="x-none" sz="1400" b="1" kern="0" dirty="0">
                <a:solidFill>
                  <a:schemeClr val="bg1"/>
                </a:solidFill>
                <a:effectLst/>
                <a:ea typeface="Times New Roman" panose="02020603050405020304" pitchFamily="18" charset="0"/>
                <a:cs typeface="Times New Roman" panose="02020603050405020304" pitchFamily="18" charset="0"/>
              </a:rPr>
              <a:t>Armani</a:t>
            </a:r>
            <a:endParaRPr lang="de-DE" sz="1400" dirty="0">
              <a:solidFill>
                <a:schemeClr val="bg1"/>
              </a:solidFill>
            </a:endParaRPr>
          </a:p>
        </p:txBody>
      </p:sp>
      <p:sp>
        <p:nvSpPr>
          <p:cNvPr id="20" name="Textfeld 19">
            <a:extLst>
              <a:ext uri="{FF2B5EF4-FFF2-40B4-BE49-F238E27FC236}">
                <a16:creationId xmlns:a16="http://schemas.microsoft.com/office/drawing/2014/main" xmlns="" id="{FD62A6DC-1D89-68F3-C767-84AA3681140A}"/>
              </a:ext>
            </a:extLst>
          </p:cNvPr>
          <p:cNvSpPr txBox="1"/>
          <p:nvPr/>
        </p:nvSpPr>
        <p:spPr>
          <a:xfrm>
            <a:off x="8475876" y="2465251"/>
            <a:ext cx="1076325" cy="307777"/>
          </a:xfrm>
          <a:prstGeom prst="rect">
            <a:avLst/>
          </a:prstGeom>
          <a:noFill/>
        </p:spPr>
        <p:txBody>
          <a:bodyPr wrap="square">
            <a:spAutoFit/>
          </a:bodyPr>
          <a:lstStyle/>
          <a:p>
            <a:pPr algn="ctr"/>
            <a:r>
              <a:rPr lang="x-none" sz="1400" b="1" kern="0" dirty="0">
                <a:solidFill>
                  <a:schemeClr val="bg1"/>
                </a:solidFill>
                <a:effectLst/>
                <a:ea typeface="Times New Roman" panose="02020603050405020304" pitchFamily="18" charset="0"/>
                <a:cs typeface="Times New Roman" panose="02020603050405020304" pitchFamily="18" charset="0"/>
              </a:rPr>
              <a:t>Ferrero</a:t>
            </a:r>
            <a:endParaRPr lang="de-DE" sz="1400" dirty="0">
              <a:solidFill>
                <a:schemeClr val="bg1"/>
              </a:solidFill>
            </a:endParaRPr>
          </a:p>
        </p:txBody>
      </p:sp>
      <p:sp>
        <p:nvSpPr>
          <p:cNvPr id="22" name="Textfeld 21">
            <a:extLst>
              <a:ext uri="{FF2B5EF4-FFF2-40B4-BE49-F238E27FC236}">
                <a16:creationId xmlns:a16="http://schemas.microsoft.com/office/drawing/2014/main" xmlns="" id="{5DE41052-2DEB-8E6A-9D15-763A07CCB29D}"/>
              </a:ext>
            </a:extLst>
          </p:cNvPr>
          <p:cNvSpPr txBox="1"/>
          <p:nvPr/>
        </p:nvSpPr>
        <p:spPr>
          <a:xfrm>
            <a:off x="10727572" y="2426506"/>
            <a:ext cx="1141729" cy="307777"/>
          </a:xfrm>
          <a:prstGeom prst="rect">
            <a:avLst/>
          </a:prstGeom>
          <a:noFill/>
        </p:spPr>
        <p:txBody>
          <a:bodyPr wrap="square">
            <a:spAutoFit/>
          </a:bodyPr>
          <a:lstStyle/>
          <a:p>
            <a:pPr algn="ctr"/>
            <a:r>
              <a:rPr lang="x-none" sz="1400" b="1" kern="0" dirty="0">
                <a:solidFill>
                  <a:schemeClr val="bg1"/>
                </a:solidFill>
                <a:effectLst/>
                <a:ea typeface="Times New Roman" panose="02020603050405020304" pitchFamily="18" charset="0"/>
                <a:cs typeface="Times New Roman" panose="02020603050405020304" pitchFamily="18" charset="0"/>
              </a:rPr>
              <a:t>Pignataro</a:t>
            </a:r>
            <a:endParaRPr lang="de-DE" sz="1400" dirty="0">
              <a:solidFill>
                <a:schemeClr val="bg1"/>
              </a:solidFill>
            </a:endParaRPr>
          </a:p>
        </p:txBody>
      </p:sp>
      <p:pic>
        <p:nvPicPr>
          <p:cNvPr id="5124" name="Picture 4" descr="Giancarlo Devasini, chi è il miliardario (sconosciuto) tra i più ricchi  d'Italia per Forbes: da chirurgo plastico a re delle crypto">
            <a:extLst>
              <a:ext uri="{FF2B5EF4-FFF2-40B4-BE49-F238E27FC236}">
                <a16:creationId xmlns:a16="http://schemas.microsoft.com/office/drawing/2014/main" xmlns="" id="{1C427126-7A2A-96C9-24FB-E6C6090E3E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59" r="41252"/>
          <a:stretch/>
        </p:blipFill>
        <p:spPr bwMode="auto">
          <a:xfrm>
            <a:off x="10630525" y="4475372"/>
            <a:ext cx="1224808" cy="1460641"/>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xmlns="" id="{B04A0D7A-1DAA-43CD-2AD3-84F76CD6BD5D}"/>
              </a:ext>
            </a:extLst>
          </p:cNvPr>
          <p:cNvSpPr txBox="1"/>
          <p:nvPr/>
        </p:nvSpPr>
        <p:spPr>
          <a:xfrm>
            <a:off x="10630525" y="5597213"/>
            <a:ext cx="1132616" cy="307777"/>
          </a:xfrm>
          <a:prstGeom prst="rect">
            <a:avLst/>
          </a:prstGeom>
          <a:noFill/>
        </p:spPr>
        <p:txBody>
          <a:bodyPr wrap="square">
            <a:spAutoFit/>
          </a:bodyPr>
          <a:lstStyle/>
          <a:p>
            <a:pPr algn="ctr"/>
            <a:r>
              <a:rPr lang="x-none" sz="1400" b="1" kern="0" dirty="0">
                <a:solidFill>
                  <a:schemeClr val="bg1"/>
                </a:solidFill>
                <a:effectLst/>
                <a:ea typeface="Times New Roman" panose="02020603050405020304" pitchFamily="18" charset="0"/>
                <a:cs typeface="Times New Roman" panose="02020603050405020304" pitchFamily="18" charset="0"/>
              </a:rPr>
              <a:t>Devasini</a:t>
            </a:r>
            <a:endParaRPr lang="de-DE" sz="1400" dirty="0">
              <a:solidFill>
                <a:schemeClr val="bg1"/>
              </a:solidFill>
            </a:endParaRPr>
          </a:p>
        </p:txBody>
      </p:sp>
      <p:pic>
        <p:nvPicPr>
          <p:cNvPr id="5128" name="Picture 8" descr="Piero Ferrari trasferisce le sue quote in un trust per &quot;il benessere dei  discendenti&quot;">
            <a:extLst>
              <a:ext uri="{FF2B5EF4-FFF2-40B4-BE49-F238E27FC236}">
                <a16:creationId xmlns:a16="http://schemas.microsoft.com/office/drawing/2014/main" xmlns="" id="{2D2859FB-4374-9B67-61F0-EC04CDFB20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15" t="-1818" r="26605" b="1818"/>
          <a:stretch/>
        </p:blipFill>
        <p:spPr bwMode="auto">
          <a:xfrm>
            <a:off x="9357351" y="4475371"/>
            <a:ext cx="1224808" cy="1460641"/>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xmlns="" id="{B27A14FC-5EEF-872E-6FAF-E794A4AC4E30}"/>
              </a:ext>
            </a:extLst>
          </p:cNvPr>
          <p:cNvSpPr txBox="1"/>
          <p:nvPr/>
        </p:nvSpPr>
        <p:spPr>
          <a:xfrm>
            <a:off x="9502764" y="5687848"/>
            <a:ext cx="1035569" cy="307777"/>
          </a:xfrm>
          <a:prstGeom prst="rect">
            <a:avLst/>
          </a:prstGeom>
          <a:noFill/>
        </p:spPr>
        <p:txBody>
          <a:bodyPr wrap="square">
            <a:spAutoFit/>
          </a:bodyPr>
          <a:lstStyle/>
          <a:p>
            <a:r>
              <a:rPr lang="x-none" sz="1400" b="1" kern="0" dirty="0">
                <a:solidFill>
                  <a:schemeClr val="bg1"/>
                </a:solidFill>
                <a:effectLst/>
                <a:ea typeface="Times New Roman" panose="02020603050405020304" pitchFamily="18" charset="0"/>
                <a:cs typeface="Times New Roman" panose="02020603050405020304" pitchFamily="18" charset="0"/>
              </a:rPr>
              <a:t>Ferrari</a:t>
            </a:r>
            <a:endParaRPr lang="de-DE" sz="1400" dirty="0">
              <a:solidFill>
                <a:schemeClr val="bg1"/>
              </a:solidFill>
            </a:endParaRPr>
          </a:p>
        </p:txBody>
      </p:sp>
      <p:sp>
        <p:nvSpPr>
          <p:cNvPr id="28" name="Textfeld 27">
            <a:extLst>
              <a:ext uri="{FF2B5EF4-FFF2-40B4-BE49-F238E27FC236}">
                <a16:creationId xmlns:a16="http://schemas.microsoft.com/office/drawing/2014/main" xmlns="" id="{B9843B8D-B31D-A71F-2116-BB28C0622ACC}"/>
              </a:ext>
            </a:extLst>
          </p:cNvPr>
          <p:cNvSpPr txBox="1"/>
          <p:nvPr/>
        </p:nvSpPr>
        <p:spPr>
          <a:xfrm>
            <a:off x="10582159" y="4051362"/>
            <a:ext cx="1304925" cy="307777"/>
          </a:xfrm>
          <a:prstGeom prst="rect">
            <a:avLst/>
          </a:prstGeom>
          <a:noFill/>
        </p:spPr>
        <p:txBody>
          <a:bodyPr wrap="square">
            <a:spAutoFit/>
          </a:bodyPr>
          <a:lstStyle/>
          <a:p>
            <a:pPr algn="ctr"/>
            <a:r>
              <a:rPr lang="x-none" sz="1400" b="1" kern="0" dirty="0">
                <a:solidFill>
                  <a:schemeClr val="bg1"/>
                </a:solidFill>
                <a:effectLst/>
                <a:ea typeface="Times New Roman" panose="02020603050405020304" pitchFamily="18" charset="0"/>
                <a:cs typeface="Times New Roman" panose="02020603050405020304" pitchFamily="18" charset="0"/>
              </a:rPr>
              <a:t>Stevanato</a:t>
            </a:r>
            <a:endParaRPr lang="de-DE" sz="1400" dirty="0">
              <a:solidFill>
                <a:schemeClr val="bg1"/>
              </a:solidFill>
            </a:endParaRPr>
          </a:p>
        </p:txBody>
      </p:sp>
      <p:sp>
        <p:nvSpPr>
          <p:cNvPr id="30" name="Textfeld 29">
            <a:extLst>
              <a:ext uri="{FF2B5EF4-FFF2-40B4-BE49-F238E27FC236}">
                <a16:creationId xmlns:a16="http://schemas.microsoft.com/office/drawing/2014/main" xmlns="" id="{2473222E-106D-A731-7203-C07326888241}"/>
              </a:ext>
            </a:extLst>
          </p:cNvPr>
          <p:cNvSpPr txBox="1"/>
          <p:nvPr/>
        </p:nvSpPr>
        <p:spPr>
          <a:xfrm>
            <a:off x="9798973" y="2417575"/>
            <a:ext cx="860425" cy="307777"/>
          </a:xfrm>
          <a:prstGeom prst="rect">
            <a:avLst/>
          </a:prstGeom>
          <a:noFill/>
        </p:spPr>
        <p:txBody>
          <a:bodyPr wrap="square">
            <a:spAutoFit/>
          </a:bodyPr>
          <a:lstStyle/>
          <a:p>
            <a:r>
              <a:rPr lang="x-none" sz="1400" kern="0" dirty="0">
                <a:effectLst/>
                <a:ea typeface="Times New Roman" panose="02020603050405020304" pitchFamily="18" charset="0"/>
                <a:cs typeface="Times New Roman" panose="02020603050405020304" pitchFamily="18" charset="0"/>
              </a:rPr>
              <a:t>Prada</a:t>
            </a:r>
            <a:endParaRPr lang="de-DE" sz="1400" dirty="0"/>
          </a:p>
        </p:txBody>
      </p:sp>
      <p:pic>
        <p:nvPicPr>
          <p:cNvPr id="5130" name="Picture 10" descr="Paolo Rocca Net Worth | TheRichest">
            <a:extLst>
              <a:ext uri="{FF2B5EF4-FFF2-40B4-BE49-F238E27FC236}">
                <a16:creationId xmlns:a16="http://schemas.microsoft.com/office/drawing/2014/main" xmlns="" id="{E4CC5FE4-1927-23E1-BBE2-A359DAD245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776"/>
          <a:stretch/>
        </p:blipFill>
        <p:spPr bwMode="auto">
          <a:xfrm>
            <a:off x="8059833" y="4462632"/>
            <a:ext cx="1224809" cy="1437170"/>
          </a:xfrm>
          <a:prstGeom prst="rect">
            <a:avLst/>
          </a:prstGeom>
          <a:noFill/>
          <a:extLst>
            <a:ext uri="{909E8E84-426E-40DD-AFC4-6F175D3DCCD1}">
              <a14:hiddenFill xmlns:a14="http://schemas.microsoft.com/office/drawing/2010/main">
                <a:solidFill>
                  <a:srgbClr val="FFFFFF"/>
                </a:solidFill>
              </a14:hiddenFill>
            </a:ext>
          </a:extLst>
        </p:spPr>
      </p:pic>
      <p:sp>
        <p:nvSpPr>
          <p:cNvPr id="32" name="Textfeld 31">
            <a:extLst>
              <a:ext uri="{FF2B5EF4-FFF2-40B4-BE49-F238E27FC236}">
                <a16:creationId xmlns:a16="http://schemas.microsoft.com/office/drawing/2014/main" xmlns="" id="{36044E1F-7726-B973-A2E9-278974444C7A}"/>
              </a:ext>
            </a:extLst>
          </p:cNvPr>
          <p:cNvSpPr txBox="1"/>
          <p:nvPr/>
        </p:nvSpPr>
        <p:spPr>
          <a:xfrm>
            <a:off x="8203926" y="5606826"/>
            <a:ext cx="936625" cy="307777"/>
          </a:xfrm>
          <a:prstGeom prst="rect">
            <a:avLst/>
          </a:prstGeom>
          <a:noFill/>
        </p:spPr>
        <p:txBody>
          <a:bodyPr wrap="square">
            <a:spAutoFit/>
          </a:bodyPr>
          <a:lstStyle/>
          <a:p>
            <a:r>
              <a:rPr lang="x-none" sz="1400" b="1" kern="0" dirty="0">
                <a:solidFill>
                  <a:schemeClr val="bg1"/>
                </a:solidFill>
                <a:effectLst/>
                <a:ea typeface="Times New Roman" panose="02020603050405020304" pitchFamily="18" charset="0"/>
                <a:cs typeface="Times New Roman" panose="02020603050405020304" pitchFamily="18" charset="0"/>
              </a:rPr>
              <a:t>Rocca P.</a:t>
            </a:r>
            <a:endParaRPr lang="de-DE" sz="1400" dirty="0">
              <a:solidFill>
                <a:schemeClr val="bg1"/>
              </a:solidFill>
            </a:endParaRPr>
          </a:p>
        </p:txBody>
      </p:sp>
      <p:sp>
        <p:nvSpPr>
          <p:cNvPr id="36" name="Textfeld 35">
            <a:extLst>
              <a:ext uri="{FF2B5EF4-FFF2-40B4-BE49-F238E27FC236}">
                <a16:creationId xmlns:a16="http://schemas.microsoft.com/office/drawing/2014/main" xmlns="" id="{79507D21-5658-B2D8-6A09-B943EE64E21E}"/>
              </a:ext>
            </a:extLst>
          </p:cNvPr>
          <p:cNvSpPr txBox="1"/>
          <p:nvPr/>
        </p:nvSpPr>
        <p:spPr>
          <a:xfrm>
            <a:off x="8568679" y="3934395"/>
            <a:ext cx="1332909" cy="523220"/>
          </a:xfrm>
          <a:prstGeom prst="rect">
            <a:avLst/>
          </a:prstGeom>
          <a:noFill/>
        </p:spPr>
        <p:txBody>
          <a:bodyPr wrap="square">
            <a:spAutoFit/>
          </a:bodyPr>
          <a:lstStyle/>
          <a:p>
            <a:r>
              <a:rPr lang="x-none" sz="1400" kern="0" dirty="0">
                <a:solidFill>
                  <a:schemeClr val="bg1"/>
                </a:solidFill>
                <a:effectLst/>
                <a:ea typeface="Times New Roman" panose="02020603050405020304" pitchFamily="18" charset="0"/>
                <a:cs typeface="Times New Roman" panose="02020603050405020304" pitchFamily="18" charset="0"/>
              </a:rPr>
              <a:t>Berlusconi Marina</a:t>
            </a:r>
            <a:endParaRPr lang="de-DE" sz="1400" dirty="0">
              <a:solidFill>
                <a:schemeClr val="bg1"/>
              </a:solidFill>
            </a:endParaRPr>
          </a:p>
        </p:txBody>
      </p:sp>
      <p:sp>
        <p:nvSpPr>
          <p:cNvPr id="37" name="Textfeld 36">
            <a:extLst>
              <a:ext uri="{FF2B5EF4-FFF2-40B4-BE49-F238E27FC236}">
                <a16:creationId xmlns:a16="http://schemas.microsoft.com/office/drawing/2014/main" xmlns="" id="{1FC4CAF3-7D34-3E6F-9C54-BAF73D743F61}"/>
              </a:ext>
            </a:extLst>
          </p:cNvPr>
          <p:cNvSpPr txBox="1"/>
          <p:nvPr/>
        </p:nvSpPr>
        <p:spPr>
          <a:xfrm>
            <a:off x="9642038" y="3986487"/>
            <a:ext cx="1141729" cy="523220"/>
          </a:xfrm>
          <a:prstGeom prst="rect">
            <a:avLst/>
          </a:prstGeom>
          <a:noFill/>
        </p:spPr>
        <p:txBody>
          <a:bodyPr wrap="square">
            <a:spAutoFit/>
          </a:bodyPr>
          <a:lstStyle/>
          <a:p>
            <a:r>
              <a:rPr lang="x-none" sz="1400" b="1" kern="0" dirty="0">
                <a:solidFill>
                  <a:schemeClr val="bg1"/>
                </a:solidFill>
                <a:effectLst/>
                <a:ea typeface="Times New Roman" panose="02020603050405020304" pitchFamily="18" charset="0"/>
                <a:cs typeface="Times New Roman" panose="02020603050405020304" pitchFamily="18" charset="0"/>
              </a:rPr>
              <a:t>Berlusconi </a:t>
            </a:r>
            <a:r>
              <a:rPr lang="x-none" sz="1400" b="1" kern="0" dirty="0">
                <a:solidFill>
                  <a:schemeClr val="bg1"/>
                </a:solidFill>
                <a:ea typeface="Times New Roman" panose="02020603050405020304" pitchFamily="18" charset="0"/>
                <a:cs typeface="Times New Roman" panose="02020603050405020304" pitchFamily="18" charset="0"/>
              </a:rPr>
              <a:t>Piersilvio</a:t>
            </a:r>
            <a:endParaRPr lang="de-DE" sz="1400" b="1" dirty="0">
              <a:solidFill>
                <a:schemeClr val="bg1"/>
              </a:solidFill>
            </a:endParaRPr>
          </a:p>
        </p:txBody>
      </p:sp>
      <p:pic>
        <p:nvPicPr>
          <p:cNvPr id="3074" name="Picture 2" descr="Ranking reichste Italiener nach Vermögen 2025| Statista">
            <a:extLst>
              <a:ext uri="{FF2B5EF4-FFF2-40B4-BE49-F238E27FC236}">
                <a16:creationId xmlns:a16="http://schemas.microsoft.com/office/drawing/2014/main" xmlns="" id="{A49FE833-0D07-FF18-E5F9-4E34777060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8" t="12981" r="2293" b="13127"/>
          <a:stretch/>
        </p:blipFill>
        <p:spPr bwMode="auto">
          <a:xfrm>
            <a:off x="76155" y="2393040"/>
            <a:ext cx="7310308" cy="423333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xmlns="" id="{0D3D5F0F-81F8-2FA2-B6DB-5B3836C8A523}"/>
              </a:ext>
            </a:extLst>
          </p:cNvPr>
          <p:cNvSpPr txBox="1"/>
          <p:nvPr/>
        </p:nvSpPr>
        <p:spPr>
          <a:xfrm>
            <a:off x="322699" y="1476053"/>
            <a:ext cx="6101644" cy="646331"/>
          </a:xfrm>
          <a:prstGeom prst="rect">
            <a:avLst/>
          </a:prstGeom>
          <a:noFill/>
        </p:spPr>
        <p:txBody>
          <a:bodyPr wrap="square">
            <a:spAutoFit/>
          </a:bodyPr>
          <a:lstStyle/>
          <a:p>
            <a:pPr marL="171450" indent="-171450">
              <a:spcAft>
                <a:spcPts val="1200"/>
              </a:spcAft>
              <a:buFont typeface="Arial" panose="020B0604020202020204" pitchFamily="34" charset="0"/>
              <a:buChar char="•"/>
            </a:pPr>
            <a:r>
              <a:rPr lang="de-DE" sz="1800" dirty="0"/>
              <a:t>Gesamtvermögen der Milliardäre: </a:t>
            </a:r>
            <a:r>
              <a:rPr lang="de-DE" sz="1800" b="1" dirty="0"/>
              <a:t>272,5 Mrd. €</a:t>
            </a:r>
            <a:r>
              <a:rPr lang="de-DE" sz="1800" dirty="0"/>
              <a:t> (verteilt auf </a:t>
            </a:r>
            <a:r>
              <a:rPr lang="de-DE" sz="1800" b="1" dirty="0"/>
              <a:t>71 Personen</a:t>
            </a:r>
            <a:r>
              <a:rPr lang="de-DE" sz="1800" dirty="0"/>
              <a:t>).</a:t>
            </a:r>
          </a:p>
        </p:txBody>
      </p:sp>
    </p:spTree>
    <p:extLst>
      <p:ext uri="{BB962C8B-B14F-4D97-AF65-F5344CB8AC3E}">
        <p14:creationId xmlns:p14="http://schemas.microsoft.com/office/powerpoint/2010/main" val="259735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ABB75160-5B01-3220-46A9-EF37A9918F66}"/>
              </a:ext>
            </a:extLst>
          </p:cNvPr>
          <p:cNvSpPr>
            <a:spLocks noGrp="1"/>
          </p:cNvSpPr>
          <p:nvPr>
            <p:ph type="ftr" sz="quarter" idx="11"/>
          </p:nvPr>
        </p:nvSpPr>
        <p:spPr>
          <a:xfrm>
            <a:off x="146755" y="6359951"/>
            <a:ext cx="1502215"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5" name="Grafik 4" descr="Ein Bild, das Entwurf, Zeichnung, Lineart, Darstellung enthält.&#10;&#10;KI-generierte Inhalte können fehlerhaft sein.">
            <a:extLst>
              <a:ext uri="{FF2B5EF4-FFF2-40B4-BE49-F238E27FC236}">
                <a16:creationId xmlns:a16="http://schemas.microsoft.com/office/drawing/2014/main" xmlns="" id="{A372DC94-4EE4-062D-5F05-CFB4A2E5649A}"/>
              </a:ext>
            </a:extLst>
          </p:cNvPr>
          <p:cNvPicPr>
            <a:picLocks noChangeAspect="1"/>
          </p:cNvPicPr>
          <p:nvPr/>
        </p:nvPicPr>
        <p:blipFill>
          <a:blip r:embed="rId2"/>
          <a:stretch>
            <a:fillRect/>
          </a:stretch>
        </p:blipFill>
        <p:spPr>
          <a:xfrm>
            <a:off x="1956254" y="192677"/>
            <a:ext cx="7879935" cy="5507327"/>
          </a:xfrm>
          <a:prstGeom prst="rect">
            <a:avLst/>
          </a:prstGeom>
        </p:spPr>
      </p:pic>
      <p:sp>
        <p:nvSpPr>
          <p:cNvPr id="7" name="Textfeld 6">
            <a:extLst>
              <a:ext uri="{FF2B5EF4-FFF2-40B4-BE49-F238E27FC236}">
                <a16:creationId xmlns:a16="http://schemas.microsoft.com/office/drawing/2014/main" xmlns="" id="{D2DE09BE-4F06-ED45-B792-3C11DAB35AB4}"/>
              </a:ext>
            </a:extLst>
          </p:cNvPr>
          <p:cNvSpPr txBox="1"/>
          <p:nvPr/>
        </p:nvSpPr>
        <p:spPr>
          <a:xfrm>
            <a:off x="2619022" y="5341884"/>
            <a:ext cx="3213969" cy="1323439"/>
          </a:xfrm>
          <a:prstGeom prst="rect">
            <a:avLst/>
          </a:prstGeom>
          <a:noFill/>
        </p:spPr>
        <p:txBody>
          <a:bodyPr wrap="square" rtlCol="0">
            <a:spAutoFit/>
          </a:bodyPr>
          <a:lstStyle/>
          <a:p>
            <a:r>
              <a:rPr lang="de-DE" sz="2000" dirty="0">
                <a:solidFill>
                  <a:srgbClr val="FF0000"/>
                </a:solidFill>
              </a:rPr>
              <a:t>0,1% der Bevölkerung</a:t>
            </a:r>
          </a:p>
          <a:p>
            <a:r>
              <a:rPr lang="de-DE" sz="2000" dirty="0">
                <a:solidFill>
                  <a:srgbClr val="FF0000"/>
                </a:solidFill>
              </a:rPr>
              <a:t>= 50.000 Menschen</a:t>
            </a:r>
          </a:p>
          <a:p>
            <a:r>
              <a:rPr lang="de-DE" sz="2000" dirty="0">
                <a:solidFill>
                  <a:srgbClr val="FF0000"/>
                </a:solidFill>
              </a:rPr>
              <a:t>besitzen</a:t>
            </a:r>
          </a:p>
          <a:p>
            <a:r>
              <a:rPr lang="de-DE" sz="2000" dirty="0">
                <a:solidFill>
                  <a:srgbClr val="FF0000"/>
                </a:solidFill>
              </a:rPr>
              <a:t>drei Mal so viel als …</a:t>
            </a:r>
          </a:p>
        </p:txBody>
      </p:sp>
      <p:sp>
        <p:nvSpPr>
          <p:cNvPr id="8" name="Textfeld 7">
            <a:extLst>
              <a:ext uri="{FF2B5EF4-FFF2-40B4-BE49-F238E27FC236}">
                <a16:creationId xmlns:a16="http://schemas.microsoft.com/office/drawing/2014/main" xmlns="" id="{E80CB144-7F56-1FE3-E67E-1FB53E1D8481}"/>
              </a:ext>
            </a:extLst>
          </p:cNvPr>
          <p:cNvSpPr txBox="1"/>
          <p:nvPr/>
        </p:nvSpPr>
        <p:spPr>
          <a:xfrm>
            <a:off x="8977430" y="262062"/>
            <a:ext cx="2763016" cy="1015663"/>
          </a:xfrm>
          <a:prstGeom prst="rect">
            <a:avLst/>
          </a:prstGeom>
          <a:noFill/>
        </p:spPr>
        <p:txBody>
          <a:bodyPr wrap="square" rtlCol="0">
            <a:spAutoFit/>
          </a:bodyPr>
          <a:lstStyle/>
          <a:p>
            <a:r>
              <a:rPr lang="de-DE" sz="2000" dirty="0">
                <a:solidFill>
                  <a:srgbClr val="FF0000"/>
                </a:solidFill>
              </a:rPr>
              <a:t>… 50% der Bevölkerung</a:t>
            </a:r>
          </a:p>
          <a:p>
            <a:r>
              <a:rPr lang="de-DE" sz="2000" dirty="0">
                <a:solidFill>
                  <a:srgbClr val="FF0000"/>
                </a:solidFill>
              </a:rPr>
              <a:t>= 25 Mio Menschen</a:t>
            </a:r>
          </a:p>
        </p:txBody>
      </p:sp>
      <p:sp>
        <p:nvSpPr>
          <p:cNvPr id="10" name="Textfeld 9">
            <a:extLst>
              <a:ext uri="{FF2B5EF4-FFF2-40B4-BE49-F238E27FC236}">
                <a16:creationId xmlns:a16="http://schemas.microsoft.com/office/drawing/2014/main" xmlns="" id="{4EDB3C9B-58BC-33DB-3941-007B347AE0BA}"/>
              </a:ext>
            </a:extLst>
          </p:cNvPr>
          <p:cNvSpPr txBox="1"/>
          <p:nvPr/>
        </p:nvSpPr>
        <p:spPr>
          <a:xfrm>
            <a:off x="146755" y="401391"/>
            <a:ext cx="2472267" cy="4416594"/>
          </a:xfrm>
          <a:prstGeom prst="rect">
            <a:avLst/>
          </a:prstGeom>
          <a:solidFill>
            <a:schemeClr val="bg2"/>
          </a:solidFill>
          <a:ln>
            <a:solidFill>
              <a:schemeClr val="bg1">
                <a:lumMod val="50000"/>
              </a:schemeClr>
            </a:solidFill>
          </a:ln>
        </p:spPr>
        <p:txBody>
          <a:bodyPr wrap="square" rtlCol="0">
            <a:spAutoFit/>
          </a:bodyPr>
          <a:lstStyle/>
          <a:p>
            <a:r>
              <a:rPr lang="de-DE" sz="4100" b="1" dirty="0">
                <a:solidFill>
                  <a:schemeClr val="tx2"/>
                </a:solidFill>
                <a:effectLst>
                  <a:outerShdw blurRad="31750" dist="25400" dir="5400000" algn="tl" rotWithShape="0">
                    <a:srgbClr val="000000">
                      <a:alpha val="25000"/>
                    </a:srgbClr>
                  </a:outerShdw>
                </a:effectLst>
                <a:latin typeface="+mj-lt"/>
                <a:ea typeface="+mj-ea"/>
                <a:cs typeface="+mj-cs"/>
              </a:rPr>
              <a:t>Italien</a:t>
            </a:r>
          </a:p>
          <a:p>
            <a:r>
              <a:rPr lang="de-DE" sz="2000" b="1" dirty="0">
                <a:solidFill>
                  <a:schemeClr val="tx2"/>
                </a:solidFill>
                <a:effectLst>
                  <a:outerShdw blurRad="31750" dist="25400" dir="5400000" algn="tl" rotWithShape="0">
                    <a:srgbClr val="000000">
                      <a:alpha val="25000"/>
                    </a:srgbClr>
                  </a:outerShdw>
                </a:effectLst>
                <a:ea typeface="+mj-ea"/>
                <a:cs typeface="+mj-cs"/>
              </a:rPr>
              <a:t>71 Milliardäre besitzen 2024</a:t>
            </a:r>
          </a:p>
          <a:p>
            <a:r>
              <a:rPr lang="de-DE" sz="2000" b="1" dirty="0">
                <a:solidFill>
                  <a:schemeClr val="tx2"/>
                </a:solidFill>
                <a:effectLst>
                  <a:outerShdw blurRad="31750" dist="25400" dir="5400000" algn="tl" rotWithShape="0">
                    <a:srgbClr val="000000">
                      <a:alpha val="25000"/>
                    </a:srgbClr>
                  </a:outerShdw>
                </a:effectLst>
                <a:ea typeface="+mj-ea"/>
                <a:cs typeface="+mj-cs"/>
              </a:rPr>
              <a:t>zusammen 272,5 Mia € (</a:t>
            </a:r>
            <a:r>
              <a:rPr lang="de-DE" sz="2000" dirty="0"/>
              <a:t>+61,1 Mia. € in 2024, 166 Mio. pro Tag)</a:t>
            </a:r>
          </a:p>
          <a:p>
            <a:endParaRPr lang="de-DE" sz="2000" dirty="0"/>
          </a:p>
          <a:p>
            <a:pPr>
              <a:spcAft>
                <a:spcPts val="1200"/>
              </a:spcAft>
            </a:pPr>
            <a:r>
              <a:rPr lang="de-DE" sz="2000" dirty="0"/>
              <a:t>63 % des italienischen </a:t>
            </a:r>
            <a:r>
              <a:rPr lang="de-DE" sz="2000" dirty="0" err="1"/>
              <a:t>Milliardärsvermögens</a:t>
            </a:r>
            <a:r>
              <a:rPr lang="de-DE" sz="2000" dirty="0"/>
              <a:t> stammt aus Erbschaften.</a:t>
            </a:r>
            <a:endParaRPr lang="de-DE" sz="2000" b="1" dirty="0">
              <a:solidFill>
                <a:schemeClr val="tx2"/>
              </a:solidFill>
              <a:effectLst>
                <a:outerShdw blurRad="31750" dist="25400" dir="5400000" algn="tl" rotWithShape="0">
                  <a:srgbClr val="000000">
                    <a:alpha val="25000"/>
                  </a:srgbClr>
                </a:outerShdw>
              </a:effectLst>
              <a:ea typeface="+mj-ea"/>
              <a:cs typeface="+mj-cs"/>
            </a:endParaRPr>
          </a:p>
        </p:txBody>
      </p:sp>
      <p:pic>
        <p:nvPicPr>
          <p:cNvPr id="3" name="Picture 2" descr="CODE 8 Yacht • Mansoor bin Mohammed al Maktoum $12M Superyacht">
            <a:extLst>
              <a:ext uri="{FF2B5EF4-FFF2-40B4-BE49-F238E27FC236}">
                <a16:creationId xmlns:a16="http://schemas.microsoft.com/office/drawing/2014/main" xmlns="" id="{CCC000D6-FF39-B7F6-8743-EFF67BE17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388" y="3902069"/>
            <a:ext cx="4233857" cy="282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2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03CF3496-145D-4C5F-E845-95BF4D045873}"/>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pic>
        <p:nvPicPr>
          <p:cNvPr id="4" name="Grafik 3" descr="Ein Bild, das Text, Zeitung, Screenshot, Nachrichten enthält.&#10;&#10;KI-generierte Inhalte können fehlerhaft sein.">
            <a:extLst>
              <a:ext uri="{FF2B5EF4-FFF2-40B4-BE49-F238E27FC236}">
                <a16:creationId xmlns:a16="http://schemas.microsoft.com/office/drawing/2014/main" xmlns="" id="{0FCEDCB1-3904-EB44-3C89-367F9A9E4AA5}"/>
              </a:ext>
            </a:extLst>
          </p:cNvPr>
          <p:cNvPicPr>
            <a:picLocks noChangeAspect="1"/>
          </p:cNvPicPr>
          <p:nvPr/>
        </p:nvPicPr>
        <p:blipFill>
          <a:blip r:embed="rId2"/>
          <a:srcRect t="10732" b="79838"/>
          <a:stretch/>
        </p:blipFill>
        <p:spPr>
          <a:xfrm>
            <a:off x="501336" y="4347849"/>
            <a:ext cx="11189328" cy="1531743"/>
          </a:xfrm>
          <a:prstGeom prst="rect">
            <a:avLst/>
          </a:prstGeom>
        </p:spPr>
      </p:pic>
      <p:sp>
        <p:nvSpPr>
          <p:cNvPr id="3" name="Textfeld 2">
            <a:extLst>
              <a:ext uri="{FF2B5EF4-FFF2-40B4-BE49-F238E27FC236}">
                <a16:creationId xmlns:a16="http://schemas.microsoft.com/office/drawing/2014/main" xmlns="" id="{DB64EFA3-D539-1147-614E-7045FE71DF69}"/>
              </a:ext>
            </a:extLst>
          </p:cNvPr>
          <p:cNvSpPr txBox="1"/>
          <p:nvPr/>
        </p:nvSpPr>
        <p:spPr>
          <a:xfrm>
            <a:off x="716691" y="1149179"/>
            <a:ext cx="4342989" cy="2246769"/>
          </a:xfrm>
          <a:prstGeom prst="rect">
            <a:avLst/>
          </a:prstGeom>
          <a:noFill/>
        </p:spPr>
        <p:txBody>
          <a:bodyPr wrap="square" rtlCol="0">
            <a:spAutoFit/>
          </a:bodyPr>
          <a:lstStyle/>
          <a:p>
            <a:r>
              <a:rPr lang="de-DE" sz="2000" dirty="0"/>
              <a:t>Das Problem: Der Kuchen wird nicht größer, wenn sich Milliardäre ein immer größeres Stück abschneiden, damit bleibt für den Rest der Welt und die restlichen 8 Milliarden  einfachen Menschen immer weniger.</a:t>
            </a:r>
          </a:p>
        </p:txBody>
      </p:sp>
      <p:pic>
        <p:nvPicPr>
          <p:cNvPr id="1026" name="Picture 2" descr="Rotkäppchen Torte – Tasty Matter">
            <a:extLst>
              <a:ext uri="{FF2B5EF4-FFF2-40B4-BE49-F238E27FC236}">
                <a16:creationId xmlns:a16="http://schemas.microsoft.com/office/drawing/2014/main" xmlns="" id="{CC1302F1-7024-04CA-F74F-DF2E70234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576" y="820872"/>
            <a:ext cx="5290466" cy="352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30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DBA51BDB-26AE-75FF-5B82-15884F6F09EA}"/>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pic>
        <p:nvPicPr>
          <p:cNvPr id="4" name="Grafik 3">
            <a:extLst>
              <a:ext uri="{FF2B5EF4-FFF2-40B4-BE49-F238E27FC236}">
                <a16:creationId xmlns:a16="http://schemas.microsoft.com/office/drawing/2014/main" xmlns="" id="{C75DD7F4-9C07-C657-A4DF-CAEC13F85596}"/>
              </a:ext>
            </a:extLst>
          </p:cNvPr>
          <p:cNvPicPr>
            <a:picLocks noChangeAspect="1"/>
          </p:cNvPicPr>
          <p:nvPr/>
        </p:nvPicPr>
        <p:blipFill>
          <a:blip r:embed="rId2"/>
          <a:stretch>
            <a:fillRect/>
          </a:stretch>
        </p:blipFill>
        <p:spPr>
          <a:xfrm>
            <a:off x="517453" y="361008"/>
            <a:ext cx="3886200" cy="2424576"/>
          </a:xfrm>
          <a:prstGeom prst="rect">
            <a:avLst/>
          </a:prstGeom>
        </p:spPr>
      </p:pic>
      <p:pic>
        <p:nvPicPr>
          <p:cNvPr id="6" name="Grafik 5" descr="Ein Bild, das draußen, Gras, Himmel, Pflanze enthält.&#10;&#10;KI-generierte Inhalte können fehlerhaft sein.">
            <a:extLst>
              <a:ext uri="{FF2B5EF4-FFF2-40B4-BE49-F238E27FC236}">
                <a16:creationId xmlns:a16="http://schemas.microsoft.com/office/drawing/2014/main" xmlns="" id="{FC7C12C1-A8A7-3A4D-8671-E2B13888F22A}"/>
              </a:ext>
            </a:extLst>
          </p:cNvPr>
          <p:cNvPicPr>
            <a:picLocks noChangeAspect="1"/>
          </p:cNvPicPr>
          <p:nvPr/>
        </p:nvPicPr>
        <p:blipFill>
          <a:blip r:embed="rId3"/>
          <a:stretch>
            <a:fillRect/>
          </a:stretch>
        </p:blipFill>
        <p:spPr>
          <a:xfrm>
            <a:off x="5167424" y="-425433"/>
            <a:ext cx="6737280" cy="4768123"/>
          </a:xfrm>
          <a:prstGeom prst="rect">
            <a:avLst/>
          </a:prstGeom>
        </p:spPr>
      </p:pic>
      <p:sp>
        <p:nvSpPr>
          <p:cNvPr id="10" name="Textfeld 9">
            <a:extLst>
              <a:ext uri="{FF2B5EF4-FFF2-40B4-BE49-F238E27FC236}">
                <a16:creationId xmlns:a16="http://schemas.microsoft.com/office/drawing/2014/main" xmlns="" id="{EEB8BE3B-10A8-AFB1-D65D-5BCD81AE2274}"/>
              </a:ext>
            </a:extLst>
          </p:cNvPr>
          <p:cNvSpPr txBox="1"/>
          <p:nvPr/>
        </p:nvSpPr>
        <p:spPr>
          <a:xfrm>
            <a:off x="180753" y="3283887"/>
            <a:ext cx="4986671" cy="788677"/>
          </a:xfrm>
          <a:prstGeom prst="rect">
            <a:avLst/>
          </a:prstGeom>
          <a:noFill/>
        </p:spPr>
        <p:txBody>
          <a:bodyPr wrap="square">
            <a:spAutoFit/>
          </a:bodyPr>
          <a:lstStyle/>
          <a:p>
            <a:pPr algn="l">
              <a:lnSpc>
                <a:spcPct val="115000"/>
              </a:lnSpc>
              <a:spcAft>
                <a:spcPts val="600"/>
              </a:spcAft>
              <a:buNone/>
            </a:pPr>
            <a:r>
              <a:rPr lang="x-none" sz="2000" b="1" kern="0" dirty="0">
                <a:effectLst/>
                <a:ea typeface="Times New Roman" panose="02020603050405020304" pitchFamily="18" charset="0"/>
                <a:cs typeface="Times New Roman" panose="02020603050405020304" pitchFamily="18" charset="0"/>
              </a:rPr>
              <a:t>Oxfam-Bericht (2025)</a:t>
            </a:r>
            <a:r>
              <a:rPr lang="x-none" sz="2000" kern="0" dirty="0">
                <a:effectLst/>
                <a:ea typeface="Times New Roman" panose="02020603050405020304" pitchFamily="18" charset="0"/>
                <a:cs typeface="Times New Roman" panose="02020603050405020304" pitchFamily="18" charset="0"/>
              </a:rPr>
              <a:t>: Präsentation beim Weltwirtschaftsforum in Davos </a:t>
            </a:r>
            <a:endParaRPr lang="x-none" sz="2000" kern="100" dirty="0">
              <a:effectLst/>
              <a:ea typeface="Aptos" panose="020B0004020202020204" pitchFamily="34" charset="0"/>
              <a:cs typeface="Times New Roman" panose="02020603050405020304" pitchFamily="18" charset="0"/>
            </a:endParaRPr>
          </a:p>
        </p:txBody>
      </p:sp>
      <p:sp>
        <p:nvSpPr>
          <p:cNvPr id="12" name="Textfeld 11">
            <a:extLst>
              <a:ext uri="{FF2B5EF4-FFF2-40B4-BE49-F238E27FC236}">
                <a16:creationId xmlns:a16="http://schemas.microsoft.com/office/drawing/2014/main" xmlns="" id="{A60D5E42-3F51-2A36-0EB4-7197BA7357CC}"/>
              </a:ext>
            </a:extLst>
          </p:cNvPr>
          <p:cNvSpPr txBox="1"/>
          <p:nvPr/>
        </p:nvSpPr>
        <p:spPr>
          <a:xfrm>
            <a:off x="180752" y="4511619"/>
            <a:ext cx="11557592" cy="1727396"/>
          </a:xfrm>
          <a:prstGeom prst="rect">
            <a:avLst/>
          </a:prstGeom>
          <a:solidFill>
            <a:schemeClr val="bg2"/>
          </a:solidFill>
          <a:ln>
            <a:solidFill>
              <a:schemeClr val="bg1">
                <a:lumMod val="50000"/>
              </a:schemeClr>
            </a:solidFill>
          </a:ln>
        </p:spPr>
        <p:txBody>
          <a:bodyPr wrap="square">
            <a:spAutoFit/>
          </a:bodyPr>
          <a:lstStyle/>
          <a:p>
            <a:pPr algn="l">
              <a:lnSpc>
                <a:spcPct val="115000"/>
              </a:lnSpc>
              <a:spcAft>
                <a:spcPts val="600"/>
              </a:spcAft>
              <a:buNone/>
            </a:pPr>
            <a:r>
              <a:rPr lang="x-none" sz="2000" b="1" kern="0" dirty="0">
                <a:effectLst/>
                <a:ea typeface="Times New Roman" panose="02020603050405020304" pitchFamily="18" charset="0"/>
                <a:cs typeface="Times New Roman" panose="02020603050405020304" pitchFamily="18" charset="0"/>
              </a:rPr>
              <a:t>Oxfam</a:t>
            </a:r>
            <a:r>
              <a:rPr lang="x-none" sz="2000" kern="0" dirty="0">
                <a:effectLst/>
                <a:ea typeface="Times New Roman" panose="02020603050405020304" pitchFamily="18" charset="0"/>
                <a:cs typeface="Times New Roman" panose="02020603050405020304" pitchFamily="18" charset="0"/>
              </a:rPr>
              <a:t>: Internationaler Verbund von Hilfs- &amp; Entwicklungsorganisationen (gegründet 1995) </a:t>
            </a:r>
            <a:endParaRPr lang="x-none" sz="2000" kern="100" dirty="0">
              <a:effectLst/>
              <a:ea typeface="Aptos" panose="020B0004020202020204" pitchFamily="34" charset="0"/>
              <a:cs typeface="Times New Roman" panose="02020603050405020304" pitchFamily="18" charset="0"/>
            </a:endParaRPr>
          </a:p>
          <a:p>
            <a:pPr algn="l">
              <a:lnSpc>
                <a:spcPct val="115000"/>
              </a:lnSpc>
              <a:spcAft>
                <a:spcPts val="600"/>
              </a:spcAft>
              <a:buNone/>
            </a:pPr>
            <a:r>
              <a:rPr lang="x-none" sz="2000" kern="0" dirty="0">
                <a:effectLst/>
                <a:ea typeface="Times New Roman" panose="02020603050405020304" pitchFamily="18" charset="0"/>
                <a:cs typeface="Times New Roman" panose="02020603050405020304" pitchFamily="18" charset="0"/>
              </a:rPr>
              <a:t>·  </a:t>
            </a:r>
            <a:r>
              <a:rPr lang="x-none" sz="2000" b="1" kern="0" dirty="0">
                <a:effectLst/>
                <a:ea typeface="Times New Roman" panose="02020603050405020304" pitchFamily="18" charset="0"/>
                <a:cs typeface="Times New Roman" panose="02020603050405020304" pitchFamily="18" charset="0"/>
              </a:rPr>
              <a:t>Ziel</a:t>
            </a:r>
            <a:r>
              <a:rPr lang="x-none" sz="2000" kern="0" dirty="0">
                <a:effectLst/>
                <a:ea typeface="Times New Roman" panose="02020603050405020304" pitchFamily="18" charset="0"/>
                <a:cs typeface="Times New Roman" panose="02020603050405020304" pitchFamily="18" charset="0"/>
              </a:rPr>
              <a:t>: Kampf gegen Armut &amp; Ungerechtigkeit, nachhaltige Existenzsicherung </a:t>
            </a:r>
            <a:endParaRPr lang="x-none" sz="2000" kern="100" dirty="0">
              <a:effectLst/>
              <a:ea typeface="Aptos" panose="020B0004020202020204" pitchFamily="34" charset="0"/>
              <a:cs typeface="Times New Roman" panose="02020603050405020304" pitchFamily="18" charset="0"/>
            </a:endParaRPr>
          </a:p>
          <a:p>
            <a:pPr algn="l">
              <a:lnSpc>
                <a:spcPct val="115000"/>
              </a:lnSpc>
              <a:spcAft>
                <a:spcPts val="600"/>
              </a:spcAft>
              <a:buNone/>
            </a:pPr>
            <a:r>
              <a:rPr lang="x-none" sz="2000" kern="0" dirty="0">
                <a:effectLst/>
                <a:ea typeface="Times New Roman" panose="02020603050405020304" pitchFamily="18" charset="0"/>
                <a:cs typeface="Times New Roman" panose="02020603050405020304" pitchFamily="18" charset="0"/>
              </a:rPr>
              <a:t>·  </a:t>
            </a:r>
            <a:r>
              <a:rPr lang="x-none" sz="2000" b="1" kern="0" dirty="0">
                <a:effectLst/>
                <a:ea typeface="Times New Roman" panose="02020603050405020304" pitchFamily="18" charset="0"/>
                <a:cs typeface="Times New Roman" panose="02020603050405020304" pitchFamily="18" charset="0"/>
              </a:rPr>
              <a:t>Schwerpunkte</a:t>
            </a:r>
            <a:r>
              <a:rPr lang="x-none" sz="2000" kern="0" dirty="0">
                <a:effectLst/>
                <a:ea typeface="Times New Roman" panose="02020603050405020304" pitchFamily="18" charset="0"/>
                <a:cs typeface="Times New Roman" panose="02020603050405020304" pitchFamily="18" charset="0"/>
              </a:rPr>
              <a:t>: Bildung, Gesundheit, Trinkwasser, Krisenhilfe </a:t>
            </a:r>
            <a:endParaRPr lang="x-none" sz="2000" kern="100" dirty="0">
              <a:effectLst/>
              <a:ea typeface="Aptos" panose="020B0004020202020204" pitchFamily="34" charset="0"/>
              <a:cs typeface="Times New Roman" panose="02020603050405020304" pitchFamily="18" charset="0"/>
            </a:endParaRPr>
          </a:p>
          <a:p>
            <a:pPr algn="just">
              <a:lnSpc>
                <a:spcPct val="115000"/>
              </a:lnSpc>
              <a:spcAft>
                <a:spcPts val="600"/>
              </a:spcAft>
            </a:pPr>
            <a:r>
              <a:rPr lang="x-none" sz="2000" kern="0" dirty="0">
                <a:effectLst/>
                <a:ea typeface="Times New Roman" panose="02020603050405020304" pitchFamily="18" charset="0"/>
                <a:cs typeface="Times New Roman" panose="02020603050405020304" pitchFamily="18" charset="0"/>
              </a:rPr>
              <a:t>·  </a:t>
            </a:r>
            <a:r>
              <a:rPr lang="x-none" sz="2000" b="1" kern="0" dirty="0">
                <a:effectLst/>
                <a:ea typeface="Times New Roman" panose="02020603050405020304" pitchFamily="18" charset="0"/>
                <a:cs typeface="Times New Roman" panose="02020603050405020304" pitchFamily="18" charset="0"/>
              </a:rPr>
              <a:t>Jährlicher Bericht</a:t>
            </a:r>
            <a:r>
              <a:rPr lang="x-none" sz="2000" kern="0" dirty="0">
                <a:effectLst/>
                <a:ea typeface="Times New Roman" panose="02020603050405020304" pitchFamily="18" charset="0"/>
                <a:cs typeface="Times New Roman" panose="02020603050405020304" pitchFamily="18" charset="0"/>
              </a:rPr>
              <a:t>: Analyse der weltweiten Vermögensungleichheit</a:t>
            </a:r>
            <a:endParaRPr lang="x-none"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86257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84A693A2-137E-5FF9-6383-4CA0B3C11A69}"/>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6" name="Textfeld 5">
            <a:extLst>
              <a:ext uri="{FF2B5EF4-FFF2-40B4-BE49-F238E27FC236}">
                <a16:creationId xmlns:a16="http://schemas.microsoft.com/office/drawing/2014/main" xmlns="" id="{0C5C8EA9-93FE-43FC-DE39-569D96C99974}"/>
              </a:ext>
            </a:extLst>
          </p:cNvPr>
          <p:cNvSpPr txBox="1"/>
          <p:nvPr/>
        </p:nvSpPr>
        <p:spPr>
          <a:xfrm>
            <a:off x="340239" y="1265014"/>
            <a:ext cx="6879267" cy="4974439"/>
          </a:xfrm>
          <a:prstGeom prst="rect">
            <a:avLst/>
          </a:prstGeom>
          <a:solidFill>
            <a:schemeClr val="bg2"/>
          </a:solidFill>
          <a:ln>
            <a:solidFill>
              <a:schemeClr val="bg1">
                <a:lumMod val="50000"/>
              </a:schemeClr>
            </a:solidFill>
          </a:ln>
        </p:spPr>
        <p:txBody>
          <a:bodyPr wrap="square">
            <a:spAutoFit/>
          </a:bodyPr>
          <a:lstStyle/>
          <a:p>
            <a:pPr algn="just">
              <a:spcAft>
                <a:spcPts val="1200"/>
              </a:spcAft>
              <a:buNone/>
            </a:pPr>
            <a:r>
              <a:rPr lang="en-US" sz="2000" kern="100" dirty="0">
                <a:effectLst/>
                <a:ea typeface="Aptos" panose="020B0004020202020204" pitchFamily="34" charset="0"/>
                <a:cs typeface="Times New Roman" panose="02020603050405020304" pitchFamily="18" charset="0"/>
              </a:rPr>
              <a:t>“</a:t>
            </a:r>
            <a:r>
              <a:rPr lang="en-US" sz="2000" i="1" kern="100" dirty="0">
                <a:effectLst/>
                <a:ea typeface="Aptos" panose="020B0004020202020204" pitchFamily="34" charset="0"/>
                <a:cs typeface="Times New Roman" panose="02020603050405020304" pitchFamily="18" charset="0"/>
              </a:rPr>
              <a:t>Here is the harsh economic reality we must confront: </a:t>
            </a:r>
            <a:endParaRPr lang="x-none" sz="2000" i="1" kern="100" dirty="0">
              <a:effectLst/>
              <a:ea typeface="Aptos" panose="020B0004020202020204" pitchFamily="34" charset="0"/>
              <a:cs typeface="Times New Roman" panose="02020603050405020304" pitchFamily="18" charset="0"/>
            </a:endParaRPr>
          </a:p>
          <a:p>
            <a:pPr algn="just">
              <a:spcAft>
                <a:spcPts val="600"/>
              </a:spcAft>
              <a:buNone/>
            </a:pPr>
            <a:r>
              <a:rPr lang="en-US" sz="2000" i="1" kern="100" dirty="0">
                <a:effectLst/>
                <a:ea typeface="Aptos" panose="020B0004020202020204" pitchFamily="34" charset="0"/>
                <a:cs typeface="Times New Roman" panose="02020603050405020304" pitchFamily="18" charset="0"/>
              </a:rPr>
              <a:t>Never before in human history have so few owned so much. </a:t>
            </a:r>
            <a:endParaRPr lang="x-none" sz="2000" i="1" kern="100" dirty="0">
              <a:effectLst/>
              <a:ea typeface="Aptos" panose="020B0004020202020204" pitchFamily="34" charset="0"/>
              <a:cs typeface="Times New Roman" panose="02020603050405020304" pitchFamily="18" charset="0"/>
            </a:endParaRPr>
          </a:p>
          <a:p>
            <a:pPr algn="just">
              <a:spcAft>
                <a:spcPts val="1200"/>
              </a:spcAft>
              <a:buNone/>
            </a:pPr>
            <a:r>
              <a:rPr lang="en-US" sz="2000" i="1" kern="100" dirty="0">
                <a:effectLst/>
                <a:ea typeface="Aptos" panose="020B0004020202020204" pitchFamily="34" charset="0"/>
                <a:cs typeface="Times New Roman" panose="02020603050405020304" pitchFamily="18" charset="0"/>
              </a:rPr>
              <a:t>Never before in human history has there been such income and wealth inequality. </a:t>
            </a:r>
            <a:endParaRPr lang="x-none" sz="2000" i="1" kern="100" dirty="0">
              <a:effectLst/>
              <a:ea typeface="Aptos" panose="020B0004020202020204" pitchFamily="34" charset="0"/>
              <a:cs typeface="Times New Roman" panose="02020603050405020304" pitchFamily="18" charset="0"/>
            </a:endParaRPr>
          </a:p>
          <a:p>
            <a:pPr algn="just">
              <a:spcAft>
                <a:spcPts val="1200"/>
              </a:spcAft>
              <a:buNone/>
            </a:pPr>
            <a:r>
              <a:rPr lang="en-US" sz="2000" i="1" kern="100" dirty="0">
                <a:effectLst/>
                <a:ea typeface="Aptos" panose="020B0004020202020204" pitchFamily="34" charset="0"/>
                <a:cs typeface="Times New Roman" panose="02020603050405020304" pitchFamily="18" charset="0"/>
              </a:rPr>
              <a:t>Never before in history have we had such huge concentrations of ownership. </a:t>
            </a:r>
            <a:endParaRPr lang="x-none" sz="2000" i="1" kern="100" dirty="0">
              <a:effectLst/>
              <a:ea typeface="Aptos" panose="020B0004020202020204" pitchFamily="34" charset="0"/>
              <a:cs typeface="Times New Roman" panose="02020603050405020304" pitchFamily="18" charset="0"/>
            </a:endParaRPr>
          </a:p>
          <a:p>
            <a:pPr algn="just">
              <a:spcAft>
                <a:spcPts val="1200"/>
              </a:spcAft>
              <a:buNone/>
            </a:pPr>
            <a:r>
              <a:rPr lang="en-US" sz="2000" i="1" kern="100" dirty="0">
                <a:effectLst/>
                <a:ea typeface="Aptos" panose="020B0004020202020204" pitchFamily="34" charset="0"/>
                <a:cs typeface="Times New Roman" panose="02020603050405020304" pitchFamily="18" charset="0"/>
              </a:rPr>
              <a:t>Never before in history have we seen a billionaire class with so much political power. </a:t>
            </a:r>
            <a:endParaRPr lang="x-none" sz="2000" i="1" kern="100" dirty="0">
              <a:effectLst/>
              <a:ea typeface="Aptos" panose="020B0004020202020204" pitchFamily="34" charset="0"/>
              <a:cs typeface="Times New Roman" panose="02020603050405020304" pitchFamily="18" charset="0"/>
            </a:endParaRPr>
          </a:p>
          <a:p>
            <a:pPr algn="just">
              <a:spcAft>
                <a:spcPts val="1200"/>
              </a:spcAft>
            </a:pPr>
            <a:r>
              <a:rPr lang="en-US" sz="2000" i="1" kern="100" dirty="0">
                <a:effectLst/>
                <a:ea typeface="Aptos" panose="020B0004020202020204" pitchFamily="34" charset="0"/>
                <a:cs typeface="Times New Roman" panose="02020603050405020304" pitchFamily="18" charset="0"/>
              </a:rPr>
              <a:t>And never before have we seen this unprecedented level of greed, arrogance and irresponsibility on the part of the ruling class.”</a:t>
            </a:r>
          </a:p>
          <a:p>
            <a:pPr algn="just">
              <a:lnSpc>
                <a:spcPct val="115000"/>
              </a:lnSpc>
              <a:spcAft>
                <a:spcPts val="600"/>
              </a:spcAft>
            </a:pPr>
            <a:r>
              <a:rPr lang="de-DE" sz="2000" dirty="0"/>
              <a:t>Bernie Sanders, US-Senator</a:t>
            </a:r>
          </a:p>
        </p:txBody>
      </p:sp>
      <p:sp>
        <p:nvSpPr>
          <p:cNvPr id="7" name="Textfeld 6">
            <a:extLst>
              <a:ext uri="{FF2B5EF4-FFF2-40B4-BE49-F238E27FC236}">
                <a16:creationId xmlns:a16="http://schemas.microsoft.com/office/drawing/2014/main" xmlns="" id="{CAEB17E8-070C-9095-D7A5-18BC54490555}"/>
              </a:ext>
            </a:extLst>
          </p:cNvPr>
          <p:cNvSpPr txBox="1"/>
          <p:nvPr/>
        </p:nvSpPr>
        <p:spPr>
          <a:xfrm>
            <a:off x="8191705" y="5392282"/>
            <a:ext cx="3341076" cy="1015663"/>
          </a:xfrm>
          <a:prstGeom prst="rect">
            <a:avLst/>
          </a:prstGeom>
          <a:noFill/>
        </p:spPr>
        <p:txBody>
          <a:bodyPr wrap="square">
            <a:spAutoFit/>
          </a:bodyPr>
          <a:lstStyle/>
          <a:p>
            <a:pPr algn="ctr"/>
            <a:r>
              <a:rPr lang="de-DE" sz="2000" b="1" dirty="0">
                <a:effectLst/>
                <a:latin typeface="+mj-lt"/>
              </a:rPr>
              <a:t>Bernie Sanders</a:t>
            </a:r>
          </a:p>
          <a:p>
            <a:pPr algn="ctr"/>
            <a:r>
              <a:rPr lang="de-DE" sz="2000" dirty="0">
                <a:effectLst/>
                <a:latin typeface="+mj-lt"/>
              </a:rPr>
              <a:t>Oxfam International </a:t>
            </a:r>
          </a:p>
          <a:p>
            <a:pPr algn="ctr"/>
            <a:r>
              <a:rPr lang="de-DE" sz="2000" dirty="0" err="1">
                <a:effectLst/>
                <a:latin typeface="+mj-lt"/>
              </a:rPr>
              <a:t>January</a:t>
            </a:r>
            <a:r>
              <a:rPr lang="de-DE" sz="2000" dirty="0">
                <a:effectLst/>
                <a:latin typeface="+mj-lt"/>
              </a:rPr>
              <a:t> 2024 </a:t>
            </a:r>
            <a:endParaRPr lang="de-DE" sz="2000" dirty="0">
              <a:latin typeface="+mj-lt"/>
            </a:endParaRPr>
          </a:p>
        </p:txBody>
      </p:sp>
      <p:pic>
        <p:nvPicPr>
          <p:cNvPr id="9" name="Grafik 8" descr="Ein Bild, das Person, Menschliches Gesicht, Kleidung, Brille enthält.&#10;&#10;KI-generierte Inhalte können fehlerhaft sein.">
            <a:extLst>
              <a:ext uri="{FF2B5EF4-FFF2-40B4-BE49-F238E27FC236}">
                <a16:creationId xmlns:a16="http://schemas.microsoft.com/office/drawing/2014/main" xmlns="" id="{4146E737-CCD1-5998-B33A-0E8E5065ED8F}"/>
              </a:ext>
            </a:extLst>
          </p:cNvPr>
          <p:cNvPicPr>
            <a:picLocks noChangeAspect="1"/>
          </p:cNvPicPr>
          <p:nvPr/>
        </p:nvPicPr>
        <p:blipFill>
          <a:blip r:embed="rId3"/>
          <a:stretch>
            <a:fillRect/>
          </a:stretch>
        </p:blipFill>
        <p:spPr>
          <a:xfrm>
            <a:off x="7587581" y="1265014"/>
            <a:ext cx="3945200" cy="3945200"/>
          </a:xfrm>
          <a:prstGeom prst="rect">
            <a:avLst/>
          </a:prstGeom>
        </p:spPr>
      </p:pic>
      <p:sp>
        <p:nvSpPr>
          <p:cNvPr id="10" name="Textfeld 9">
            <a:extLst>
              <a:ext uri="{FF2B5EF4-FFF2-40B4-BE49-F238E27FC236}">
                <a16:creationId xmlns:a16="http://schemas.microsoft.com/office/drawing/2014/main" xmlns="" id="{D8BE1356-17DB-9019-E23C-09E3B1E083CE}"/>
              </a:ext>
            </a:extLst>
          </p:cNvPr>
          <p:cNvSpPr txBox="1"/>
          <p:nvPr/>
        </p:nvSpPr>
        <p:spPr>
          <a:xfrm>
            <a:off x="2094614" y="207375"/>
            <a:ext cx="8389088" cy="723275"/>
          </a:xfrm>
          <a:prstGeom prst="rect">
            <a:avLst/>
          </a:prstGeom>
          <a:noFill/>
        </p:spPr>
        <p:txBody>
          <a:bodyPr wrap="square">
            <a:spAutoFit/>
          </a:bodyPr>
          <a:lstStyle/>
          <a:p>
            <a:r>
              <a:rPr lang="de-DE" sz="4100" b="1" dirty="0">
                <a:solidFill>
                  <a:schemeClr val="tx2"/>
                </a:solidFill>
                <a:effectLst>
                  <a:outerShdw blurRad="31750" dist="25400" dir="5400000" algn="tl" rotWithShape="0">
                    <a:srgbClr val="000000">
                      <a:alpha val="25000"/>
                    </a:srgbClr>
                  </a:outerShdw>
                </a:effectLst>
                <a:latin typeface="+mj-lt"/>
                <a:ea typeface="+mj-ea"/>
                <a:cs typeface="+mj-cs"/>
              </a:rPr>
              <a:t>Never</a:t>
            </a:r>
            <a:r>
              <a:rPr lang="de-DE" dirty="0"/>
              <a:t> </a:t>
            </a:r>
            <a:r>
              <a:rPr lang="de-DE" sz="4100" b="1" dirty="0" err="1">
                <a:solidFill>
                  <a:schemeClr val="tx2"/>
                </a:solidFill>
                <a:effectLst>
                  <a:outerShdw blurRad="31750" dist="25400" dir="5400000" algn="tl" rotWithShape="0">
                    <a:srgbClr val="000000">
                      <a:alpha val="25000"/>
                    </a:srgbClr>
                  </a:outerShdw>
                </a:effectLst>
                <a:latin typeface="+mj-lt"/>
                <a:ea typeface="+mj-ea"/>
                <a:cs typeface="+mj-cs"/>
              </a:rPr>
              <a:t>before</a:t>
            </a:r>
            <a:r>
              <a:rPr lang="de-DE" sz="4100" b="1" dirty="0">
                <a:solidFill>
                  <a:schemeClr val="tx2"/>
                </a:solidFill>
                <a:effectLst>
                  <a:outerShdw blurRad="31750" dist="25400" dir="5400000" algn="tl" rotWithShape="0">
                    <a:srgbClr val="000000">
                      <a:alpha val="25000"/>
                    </a:srgbClr>
                  </a:outerShdw>
                </a:effectLst>
                <a:latin typeface="+mj-lt"/>
                <a:ea typeface="+mj-ea"/>
                <a:cs typeface="+mj-cs"/>
              </a:rPr>
              <a:t> in human </a:t>
            </a:r>
            <a:r>
              <a:rPr lang="de-DE" sz="4100" b="1" dirty="0" err="1">
                <a:solidFill>
                  <a:schemeClr val="tx2"/>
                </a:solidFill>
                <a:effectLst>
                  <a:outerShdw blurRad="31750" dist="25400" dir="5400000" algn="tl" rotWithShape="0">
                    <a:srgbClr val="000000">
                      <a:alpha val="25000"/>
                    </a:srgbClr>
                  </a:outerShdw>
                </a:effectLst>
                <a:latin typeface="+mj-lt"/>
                <a:ea typeface="+mj-ea"/>
                <a:cs typeface="+mj-cs"/>
              </a:rPr>
              <a:t>history</a:t>
            </a:r>
            <a:endParaRPr lang="de-DE" sz="4100" b="1" dirty="0">
              <a:solidFill>
                <a:schemeClr val="tx2"/>
              </a:solidFill>
              <a:effectLst>
                <a:outerShdw blurRad="31750" dist="25400" dir="5400000" algn="tl" rotWithShape="0">
                  <a:srgbClr val="000000">
                    <a:alpha val="25000"/>
                  </a:srgbClr>
                </a:outerShdw>
              </a:effectLst>
              <a:latin typeface="+mj-lt"/>
              <a:ea typeface="+mj-ea"/>
              <a:cs typeface="+mj-cs"/>
            </a:endParaRPr>
          </a:p>
        </p:txBody>
      </p:sp>
    </p:spTree>
    <p:extLst>
      <p:ext uri="{BB962C8B-B14F-4D97-AF65-F5344CB8AC3E}">
        <p14:creationId xmlns:p14="http://schemas.microsoft.com/office/powerpoint/2010/main" val="1523678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9B1EB537-E8B1-E431-EA29-E2BE4242EFBC}"/>
              </a:ext>
            </a:extLst>
          </p:cNvPr>
          <p:cNvSpPr>
            <a:spLocks noGrp="1"/>
          </p:cNvSpPr>
          <p:nvPr>
            <p:ph type="ftr" sz="quarter" idx="11"/>
          </p:nvPr>
        </p:nvSpPr>
        <p:spPr>
          <a:xfrm>
            <a:off x="8726659" y="6429682"/>
            <a:ext cx="3134241" cy="365125"/>
          </a:xfrm>
        </p:spPr>
        <p:txBody>
          <a:bodyPr/>
          <a:lstStyle/>
          <a:p>
            <a:r>
              <a:rPr lang="it-IT">
                <a:solidFill>
                  <a:prstClr val="black"/>
                </a:solidFill>
              </a:rPr>
              <a:t>O. Peterlini, unibz.it</a:t>
            </a:r>
            <a:endParaRPr lang="en-US">
              <a:solidFill>
                <a:prstClr val="black"/>
              </a:solidFill>
            </a:endParaRPr>
          </a:p>
        </p:txBody>
      </p:sp>
      <p:sp>
        <p:nvSpPr>
          <p:cNvPr id="6" name="Textfeld 5">
            <a:extLst>
              <a:ext uri="{FF2B5EF4-FFF2-40B4-BE49-F238E27FC236}">
                <a16:creationId xmlns:a16="http://schemas.microsoft.com/office/drawing/2014/main" xmlns="" id="{67ECE661-ACB5-FDF5-1F11-F7ED0F2642C0}"/>
              </a:ext>
            </a:extLst>
          </p:cNvPr>
          <p:cNvSpPr txBox="1"/>
          <p:nvPr/>
        </p:nvSpPr>
        <p:spPr>
          <a:xfrm>
            <a:off x="227568" y="1008608"/>
            <a:ext cx="7956990" cy="5401479"/>
          </a:xfrm>
          <a:prstGeom prst="rect">
            <a:avLst/>
          </a:prstGeom>
          <a:solidFill>
            <a:schemeClr val="bg2"/>
          </a:solidFill>
          <a:ln>
            <a:solidFill>
              <a:schemeClr val="bg1">
                <a:lumMod val="50000"/>
              </a:schemeClr>
            </a:solidFill>
          </a:ln>
        </p:spPr>
        <p:txBody>
          <a:bodyPr wrap="square">
            <a:spAutoFit/>
          </a:bodyPr>
          <a:lstStyle/>
          <a:p>
            <a:pPr>
              <a:spcAft>
                <a:spcPts val="1200"/>
              </a:spcAft>
            </a:pPr>
            <a:r>
              <a:rPr lang="de-DE" sz="2000" i="1" dirty="0"/>
              <a:t>„Das ist die harte wirtschaftliche Realität, der wir uns stellen müssen: </a:t>
            </a:r>
          </a:p>
          <a:p>
            <a:pPr>
              <a:spcAft>
                <a:spcPts val="1200"/>
              </a:spcAft>
            </a:pPr>
            <a:r>
              <a:rPr lang="de-DE" sz="2000" i="1" dirty="0"/>
              <a:t>Noch nie zuvor in der Geschichte der Menschheit haben so wenige so viel besessen.</a:t>
            </a:r>
          </a:p>
          <a:p>
            <a:pPr>
              <a:spcAft>
                <a:spcPts val="1200"/>
              </a:spcAft>
            </a:pPr>
            <a:r>
              <a:rPr lang="de-DE" sz="2000" i="1" dirty="0"/>
              <a:t>Noch nie zuvor in der Geschichte der Menschheit gab es eine solche Ungleichheit bei Einkommen und Vermögen.</a:t>
            </a:r>
          </a:p>
          <a:p>
            <a:pPr>
              <a:spcAft>
                <a:spcPts val="1200"/>
              </a:spcAft>
            </a:pPr>
            <a:r>
              <a:rPr lang="de-DE" sz="2000" i="1" dirty="0"/>
              <a:t>Niemals zuvor in der Geschichte gab es eine so große Konzentration von Eigentum.</a:t>
            </a:r>
          </a:p>
          <a:p>
            <a:pPr>
              <a:spcAft>
                <a:spcPts val="1200"/>
              </a:spcAft>
            </a:pPr>
            <a:r>
              <a:rPr lang="de-DE" sz="2000" i="1" dirty="0"/>
              <a:t>Niemals zuvor in der Geschichte gab es eine Klasse von Milliardären mit so viel politischer Macht.</a:t>
            </a:r>
          </a:p>
          <a:p>
            <a:pPr>
              <a:spcAft>
                <a:spcPts val="1200"/>
              </a:spcAft>
            </a:pPr>
            <a:r>
              <a:rPr lang="de-DE" sz="2000" i="1" dirty="0"/>
              <a:t>Und noch nie zuvor haben wir ein solches Ausmaß an Gier, Arroganz und Verantwortungslosigkeit der herrschenden Klasse erlebt.“  </a:t>
            </a:r>
          </a:p>
          <a:p>
            <a:pPr>
              <a:spcBef>
                <a:spcPts val="600"/>
              </a:spcBef>
              <a:spcAft>
                <a:spcPts val="1200"/>
              </a:spcAft>
            </a:pPr>
            <a:r>
              <a:rPr lang="de-DE" sz="2000" dirty="0"/>
              <a:t>Bernie Sanders, US-Senator</a:t>
            </a:r>
          </a:p>
        </p:txBody>
      </p:sp>
      <p:sp>
        <p:nvSpPr>
          <p:cNvPr id="8" name="Textfeld 7">
            <a:extLst>
              <a:ext uri="{FF2B5EF4-FFF2-40B4-BE49-F238E27FC236}">
                <a16:creationId xmlns:a16="http://schemas.microsoft.com/office/drawing/2014/main" xmlns="" id="{733DD496-F340-1841-0B45-C9680D9A7B02}"/>
              </a:ext>
            </a:extLst>
          </p:cNvPr>
          <p:cNvSpPr txBox="1"/>
          <p:nvPr/>
        </p:nvSpPr>
        <p:spPr>
          <a:xfrm>
            <a:off x="8519824" y="5184546"/>
            <a:ext cx="3341076" cy="1015663"/>
          </a:xfrm>
          <a:prstGeom prst="rect">
            <a:avLst/>
          </a:prstGeom>
          <a:noFill/>
        </p:spPr>
        <p:txBody>
          <a:bodyPr wrap="square">
            <a:spAutoFit/>
          </a:bodyPr>
          <a:lstStyle/>
          <a:p>
            <a:pPr algn="ctr"/>
            <a:r>
              <a:rPr lang="de-DE" sz="2000" b="1" dirty="0">
                <a:effectLst/>
                <a:latin typeface="+mj-lt"/>
              </a:rPr>
              <a:t>Bernie Sanders</a:t>
            </a:r>
          </a:p>
          <a:p>
            <a:pPr algn="ctr"/>
            <a:r>
              <a:rPr lang="de-DE" sz="2000" dirty="0">
                <a:effectLst/>
                <a:latin typeface="+mj-lt"/>
              </a:rPr>
              <a:t>Oxfam International </a:t>
            </a:r>
          </a:p>
          <a:p>
            <a:pPr algn="ctr"/>
            <a:r>
              <a:rPr lang="de-DE" sz="2000" dirty="0" err="1">
                <a:effectLst/>
                <a:latin typeface="+mj-lt"/>
              </a:rPr>
              <a:t>January</a:t>
            </a:r>
            <a:r>
              <a:rPr lang="de-DE" sz="2000" dirty="0">
                <a:effectLst/>
                <a:latin typeface="+mj-lt"/>
              </a:rPr>
              <a:t> 2024 </a:t>
            </a:r>
            <a:endParaRPr lang="de-DE" sz="2000" dirty="0">
              <a:latin typeface="+mj-lt"/>
            </a:endParaRPr>
          </a:p>
        </p:txBody>
      </p:sp>
      <p:sp>
        <p:nvSpPr>
          <p:cNvPr id="10" name="Textfeld 9">
            <a:extLst>
              <a:ext uri="{FF2B5EF4-FFF2-40B4-BE49-F238E27FC236}">
                <a16:creationId xmlns:a16="http://schemas.microsoft.com/office/drawing/2014/main" xmlns="" id="{797E2D68-8BAF-3EFE-8F61-C53A6A164B11}"/>
              </a:ext>
            </a:extLst>
          </p:cNvPr>
          <p:cNvSpPr txBox="1"/>
          <p:nvPr/>
        </p:nvSpPr>
        <p:spPr>
          <a:xfrm>
            <a:off x="3039208" y="3261918"/>
            <a:ext cx="6101860" cy="369332"/>
          </a:xfrm>
          <a:prstGeom prst="rect">
            <a:avLst/>
          </a:prstGeom>
          <a:noFill/>
        </p:spPr>
        <p:txBody>
          <a:bodyPr wrap="square">
            <a:spAutoFit/>
          </a:bodyPr>
          <a:lstStyle/>
          <a:p>
            <a:r>
              <a:rPr lang="de-DE" sz="1800" dirty="0">
                <a:effectLst/>
                <a:latin typeface="+mj-lt"/>
              </a:rPr>
              <a:t> </a:t>
            </a:r>
            <a:endParaRPr lang="de-DE" dirty="0"/>
          </a:p>
        </p:txBody>
      </p:sp>
      <p:pic>
        <p:nvPicPr>
          <p:cNvPr id="5" name="Grafik 4" descr="Ein Bild, das Person, Menschliches Gesicht, Kleidung, Brille enthält.&#10;&#10;KI-generierte Inhalte können fehlerhaft sein.">
            <a:extLst>
              <a:ext uri="{FF2B5EF4-FFF2-40B4-BE49-F238E27FC236}">
                <a16:creationId xmlns:a16="http://schemas.microsoft.com/office/drawing/2014/main" xmlns="" id="{A12C8654-5DB6-4B28-263E-55F7E645CB57}"/>
              </a:ext>
            </a:extLst>
          </p:cNvPr>
          <p:cNvPicPr>
            <a:picLocks noChangeAspect="1"/>
          </p:cNvPicPr>
          <p:nvPr/>
        </p:nvPicPr>
        <p:blipFill>
          <a:blip r:embed="rId2"/>
          <a:stretch>
            <a:fillRect/>
          </a:stretch>
        </p:blipFill>
        <p:spPr>
          <a:xfrm>
            <a:off x="8300425" y="1046400"/>
            <a:ext cx="3779874" cy="3779874"/>
          </a:xfrm>
          <a:prstGeom prst="rect">
            <a:avLst/>
          </a:prstGeom>
        </p:spPr>
      </p:pic>
      <p:sp>
        <p:nvSpPr>
          <p:cNvPr id="9" name="Textfeld 8">
            <a:extLst>
              <a:ext uri="{FF2B5EF4-FFF2-40B4-BE49-F238E27FC236}">
                <a16:creationId xmlns:a16="http://schemas.microsoft.com/office/drawing/2014/main" xmlns="" id="{2E180C92-0CFA-77EC-F2B0-255A1745A507}"/>
              </a:ext>
            </a:extLst>
          </p:cNvPr>
          <p:cNvSpPr txBox="1"/>
          <p:nvPr/>
        </p:nvSpPr>
        <p:spPr>
          <a:xfrm>
            <a:off x="227568" y="170596"/>
            <a:ext cx="11736864" cy="646331"/>
          </a:xfrm>
          <a:prstGeom prst="rect">
            <a:avLst/>
          </a:prstGeom>
          <a:noFill/>
        </p:spPr>
        <p:txBody>
          <a:bodyPr wrap="square">
            <a:spAutoFit/>
          </a:bodyPr>
          <a:lstStyle/>
          <a:p>
            <a:pPr algn="ctr"/>
            <a:r>
              <a:rPr lang="de-DE" sz="3600" b="1" dirty="0">
                <a:solidFill>
                  <a:schemeClr val="tx2"/>
                </a:solidFill>
                <a:effectLst>
                  <a:outerShdw blurRad="31750" dist="25400" dir="5400000" algn="tl" rotWithShape="0">
                    <a:srgbClr val="000000">
                      <a:alpha val="25000"/>
                    </a:srgbClr>
                  </a:outerShdw>
                </a:effectLst>
                <a:latin typeface="+mj-lt"/>
                <a:ea typeface="+mj-ea"/>
                <a:cs typeface="+mj-cs"/>
              </a:rPr>
              <a:t>Niemals zuvor in der Menschheitsgeschichte</a:t>
            </a:r>
          </a:p>
        </p:txBody>
      </p:sp>
    </p:spTree>
    <p:extLst>
      <p:ext uri="{BB962C8B-B14F-4D97-AF65-F5344CB8AC3E}">
        <p14:creationId xmlns:p14="http://schemas.microsoft.com/office/powerpoint/2010/main" val="3288134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4941D841-FA38-E6C9-B1EC-5FA13EB77E7F}"/>
              </a:ext>
            </a:extLst>
          </p:cNvPr>
          <p:cNvSpPr>
            <a:spLocks noGrp="1"/>
          </p:cNvSpPr>
          <p:nvPr>
            <p:ph type="ftr" sz="quarter" idx="11"/>
          </p:nvPr>
        </p:nvSpPr>
        <p:spPr>
          <a:xfrm>
            <a:off x="200252" y="6331869"/>
            <a:ext cx="1495852"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5565275D-BE8D-53D5-24B7-DB25BAB93F19}"/>
              </a:ext>
            </a:extLst>
          </p:cNvPr>
          <p:cNvSpPr txBox="1"/>
          <p:nvPr/>
        </p:nvSpPr>
        <p:spPr>
          <a:xfrm>
            <a:off x="948178" y="1151197"/>
            <a:ext cx="9805141" cy="4862870"/>
          </a:xfrm>
          <a:prstGeom prst="rect">
            <a:avLst/>
          </a:prstGeom>
          <a:noFill/>
        </p:spPr>
        <p:txBody>
          <a:bodyPr wrap="square">
            <a:spAutoFit/>
          </a:bodyPr>
          <a:lstStyle/>
          <a:p>
            <a:pPr marL="285750" indent="-285750">
              <a:spcAft>
                <a:spcPts val="1200"/>
              </a:spcAft>
              <a:buFont typeface="Wingdings" pitchFamily="2" charset="2"/>
              <a:buChar char="v"/>
            </a:pPr>
            <a:r>
              <a:rPr lang="de-DE" sz="2000" b="1" dirty="0"/>
              <a:t>Neoliberale Wirtschaftspolitik: Ungleichheit ist kein Zufall</a:t>
            </a:r>
            <a:r>
              <a:rPr lang="de-DE" sz="2000" dirty="0"/>
              <a:t>, sondern Folge politischer Entscheidungen oder Unterlassungen.</a:t>
            </a:r>
          </a:p>
          <a:p>
            <a:pPr marL="285750" indent="-285750">
              <a:spcAft>
                <a:spcPts val="1200"/>
              </a:spcAft>
              <a:buFont typeface="Wingdings" pitchFamily="2" charset="2"/>
              <a:buChar char="v"/>
            </a:pPr>
            <a:r>
              <a:rPr lang="de-DE" sz="2000" b="1" dirty="0"/>
              <a:t>Wirtschaftliche Macht</a:t>
            </a:r>
            <a:r>
              <a:rPr lang="de-DE" sz="2000" dirty="0"/>
              <a:t> und schwächere Wettbewerbspolitik begünstigen große Unternehmen und verschlechtern die Lage weniger qualifizierter Arbeiter.</a:t>
            </a:r>
          </a:p>
          <a:p>
            <a:pPr marL="285750" indent="-285750">
              <a:spcAft>
                <a:spcPts val="1200"/>
              </a:spcAft>
              <a:buFont typeface="Wingdings" pitchFamily="2" charset="2"/>
              <a:buChar char="v"/>
            </a:pPr>
            <a:r>
              <a:rPr lang="de-DE" sz="2000" b="1" dirty="0"/>
              <a:t>Großkonzerne verstärken Ungleichheiten</a:t>
            </a:r>
            <a:r>
              <a:rPr lang="de-DE" sz="2000" dirty="0"/>
              <a:t>, z. B. durch unsichere Arbeitsverträge, die Arbeiter in Armut halten.</a:t>
            </a:r>
          </a:p>
          <a:p>
            <a:pPr marL="285750" indent="-285750">
              <a:spcAft>
                <a:spcPts val="1200"/>
              </a:spcAft>
              <a:buFont typeface="Wingdings" pitchFamily="2" charset="2"/>
              <a:buChar char="v"/>
            </a:pPr>
            <a:r>
              <a:rPr lang="de-DE" sz="2000" b="1" dirty="0"/>
              <a:t>Technologischer Fortschritt und Konzentration </a:t>
            </a:r>
            <a:r>
              <a:rPr lang="de-DE" sz="2000" dirty="0"/>
              <a:t>der High Tech-Konzerne in wenigen Händen</a:t>
            </a:r>
          </a:p>
          <a:p>
            <a:pPr marL="285750" indent="-285750">
              <a:spcAft>
                <a:spcPts val="1200"/>
              </a:spcAft>
              <a:buFont typeface="Wingdings" pitchFamily="2" charset="2"/>
              <a:buChar char="v"/>
            </a:pPr>
            <a:r>
              <a:rPr lang="de-DE" sz="2000" b="1" dirty="0"/>
              <a:t>Steuervermeidung</a:t>
            </a:r>
            <a:r>
              <a:rPr lang="de-DE" sz="2000" dirty="0"/>
              <a:t> durch Unternehmen entzieht Staaten Milliarden, die für soziale Maßnahmen genutzt werden könnten.</a:t>
            </a:r>
          </a:p>
          <a:p>
            <a:pPr marL="285750" indent="-285750">
              <a:spcAft>
                <a:spcPts val="1200"/>
              </a:spcAft>
              <a:buFont typeface="Wingdings" pitchFamily="2" charset="2"/>
              <a:buChar char="v"/>
            </a:pPr>
            <a:r>
              <a:rPr lang="de-DE" sz="2000" b="1" dirty="0"/>
              <a:t>Klimakrise verschärft Ungleichheit</a:t>
            </a:r>
            <a:r>
              <a:rPr lang="de-DE" sz="2000" dirty="0"/>
              <a:t>, besonders für Menschen in ärmeren Ländern.</a:t>
            </a:r>
          </a:p>
        </p:txBody>
      </p:sp>
      <p:sp>
        <p:nvSpPr>
          <p:cNvPr id="6" name="Textfeld 5">
            <a:extLst>
              <a:ext uri="{FF2B5EF4-FFF2-40B4-BE49-F238E27FC236}">
                <a16:creationId xmlns:a16="http://schemas.microsoft.com/office/drawing/2014/main" xmlns="" id="{D27ED44B-026E-F873-06EF-38635224F56E}"/>
              </a:ext>
            </a:extLst>
          </p:cNvPr>
          <p:cNvSpPr txBox="1"/>
          <p:nvPr/>
        </p:nvSpPr>
        <p:spPr>
          <a:xfrm>
            <a:off x="2965223" y="6317887"/>
            <a:ext cx="9026525" cy="276999"/>
          </a:xfrm>
          <a:prstGeom prst="rect">
            <a:avLst/>
          </a:prstGeom>
          <a:noFill/>
        </p:spPr>
        <p:txBody>
          <a:bodyPr wrap="square">
            <a:spAutoFit/>
          </a:bodyPr>
          <a:lstStyle/>
          <a:p>
            <a:r>
              <a:rPr lang="de-DE" sz="1200" dirty="0">
                <a:hlinkClick r:id="rId2"/>
              </a:rPr>
              <a:t>https://dealflower.it/disuguaglianze-economiche-report-potere-servizio-ricchi-poverta-governo-potere-economico/</a:t>
            </a:r>
            <a:r>
              <a:rPr lang="de-DE" sz="1200" dirty="0"/>
              <a:t> </a:t>
            </a:r>
          </a:p>
        </p:txBody>
      </p:sp>
      <p:sp>
        <p:nvSpPr>
          <p:cNvPr id="7" name="Textfeld 6">
            <a:extLst>
              <a:ext uri="{FF2B5EF4-FFF2-40B4-BE49-F238E27FC236}">
                <a16:creationId xmlns:a16="http://schemas.microsoft.com/office/drawing/2014/main" xmlns="" id="{9C3246A6-EA76-B8E4-752B-19E9067412F5}"/>
              </a:ext>
            </a:extLst>
          </p:cNvPr>
          <p:cNvSpPr txBox="1"/>
          <p:nvPr/>
        </p:nvSpPr>
        <p:spPr>
          <a:xfrm>
            <a:off x="2423637" y="309332"/>
            <a:ext cx="7170553" cy="646331"/>
          </a:xfrm>
          <a:prstGeom prst="rect">
            <a:avLst/>
          </a:prstGeom>
          <a:noFill/>
        </p:spPr>
        <p:txBody>
          <a:bodyPr wrap="none" rtlCol="0">
            <a:spAutoFit/>
          </a:bodyPr>
          <a:lstStyle/>
          <a:p>
            <a:r>
              <a:rPr lang="de-DE" sz="3600" b="1" dirty="0">
                <a:solidFill>
                  <a:schemeClr val="tx2"/>
                </a:solidFill>
                <a:effectLst>
                  <a:outerShdw blurRad="31750" dist="25400" dir="5400000" algn="tl" rotWithShape="0">
                    <a:srgbClr val="000000">
                      <a:alpha val="25000"/>
                    </a:srgbClr>
                  </a:outerShdw>
                </a:effectLst>
                <a:latin typeface="+mj-lt"/>
                <a:ea typeface="+mj-ea"/>
                <a:cs typeface="+mj-cs"/>
              </a:rPr>
              <a:t>Gründe für die Ungleichheiten</a:t>
            </a:r>
          </a:p>
        </p:txBody>
      </p:sp>
    </p:spTree>
    <p:extLst>
      <p:ext uri="{BB962C8B-B14F-4D97-AF65-F5344CB8AC3E}">
        <p14:creationId xmlns:p14="http://schemas.microsoft.com/office/powerpoint/2010/main" val="3976225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AD05BCFC-5AEB-602C-0CB5-AB5338F679D4}"/>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pic>
        <p:nvPicPr>
          <p:cNvPr id="1026" name="Picture 2" descr="A symbolic illustration contrasting equality and reality. On one side, a balanced scale and equal opportunities are depicted, representing the ideal of fairness. On the other side, reality is shown with an unbalanced scale, economic disparity, and social inequality. The image visually contrasts the difference between the ideal concept of equality and the challenges faced in real life. The style is modern and thought-provoking, using neutral yet impactful colors.">
            <a:extLst>
              <a:ext uri="{FF2B5EF4-FFF2-40B4-BE49-F238E27FC236}">
                <a16:creationId xmlns:a16="http://schemas.microsoft.com/office/drawing/2014/main" xmlns="" id="{C8AEE348-B233-4BEC-778A-0F718797E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200" y="237330"/>
            <a:ext cx="3565524" cy="3565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xmlns="" id="{CC1D2F55-AA75-BE3D-95D0-A7C5B503B42F}"/>
              </a:ext>
            </a:extLst>
          </p:cNvPr>
          <p:cNvSpPr txBox="1"/>
          <p:nvPr/>
        </p:nvSpPr>
        <p:spPr>
          <a:xfrm>
            <a:off x="670831" y="364554"/>
            <a:ext cx="5291833" cy="646331"/>
          </a:xfrm>
          <a:prstGeom prst="rect">
            <a:avLst/>
          </a:prstGeom>
          <a:noFill/>
        </p:spPr>
        <p:txBody>
          <a:bodyPr wrap="none" rtlCol="0">
            <a:spAutoFit/>
          </a:bodyPr>
          <a:lstStyle/>
          <a:p>
            <a:r>
              <a:rPr lang="de-DE" sz="3600" b="1" dirty="0">
                <a:solidFill>
                  <a:schemeClr val="tx2"/>
                </a:solidFill>
                <a:effectLst>
                  <a:outerShdw blurRad="31750" dist="25400" dir="5400000" algn="tl" rotWithShape="0">
                    <a:srgbClr val="000000">
                      <a:alpha val="25000"/>
                    </a:srgbClr>
                  </a:outerShdw>
                </a:effectLst>
                <a:latin typeface="+mj-lt"/>
                <a:ea typeface="+mj-ea"/>
                <a:cs typeface="+mj-cs"/>
              </a:rPr>
              <a:t>Gleichheit</a:t>
            </a:r>
            <a:r>
              <a:rPr lang="de-DE" dirty="0"/>
              <a:t> </a:t>
            </a:r>
            <a:r>
              <a:rPr lang="de-DE" sz="3600" b="1" dirty="0">
                <a:solidFill>
                  <a:schemeClr val="tx2"/>
                </a:solidFill>
                <a:effectLst>
                  <a:outerShdw blurRad="31750" dist="25400" dir="5400000" algn="tl" rotWithShape="0">
                    <a:srgbClr val="000000">
                      <a:alpha val="25000"/>
                    </a:srgbClr>
                  </a:outerShdw>
                </a:effectLst>
                <a:latin typeface="+mj-lt"/>
                <a:ea typeface="+mj-ea"/>
                <a:cs typeface="+mj-cs"/>
              </a:rPr>
              <a:t>und</a:t>
            </a:r>
            <a:r>
              <a:rPr lang="de-DE" dirty="0"/>
              <a:t> </a:t>
            </a:r>
            <a:r>
              <a:rPr lang="de-DE" sz="3600" b="1" dirty="0">
                <a:solidFill>
                  <a:schemeClr val="tx2"/>
                </a:solidFill>
                <a:effectLst>
                  <a:outerShdw blurRad="31750" dist="25400" dir="5400000" algn="tl" rotWithShape="0">
                    <a:srgbClr val="000000">
                      <a:alpha val="25000"/>
                    </a:srgbClr>
                  </a:outerShdw>
                </a:effectLst>
                <a:latin typeface="+mj-lt"/>
                <a:ea typeface="+mj-ea"/>
                <a:cs typeface="+mj-cs"/>
              </a:rPr>
              <a:t>Realität</a:t>
            </a:r>
          </a:p>
        </p:txBody>
      </p:sp>
      <p:sp>
        <p:nvSpPr>
          <p:cNvPr id="4" name="Textfeld 3">
            <a:extLst>
              <a:ext uri="{FF2B5EF4-FFF2-40B4-BE49-F238E27FC236}">
                <a16:creationId xmlns:a16="http://schemas.microsoft.com/office/drawing/2014/main" xmlns="" id="{7B4586BC-7792-4A8A-00F2-4168A38FF234}"/>
              </a:ext>
            </a:extLst>
          </p:cNvPr>
          <p:cNvSpPr txBox="1"/>
          <p:nvPr/>
        </p:nvSpPr>
        <p:spPr>
          <a:xfrm>
            <a:off x="3255464" y="3661879"/>
            <a:ext cx="5300664" cy="1631216"/>
          </a:xfrm>
          <a:prstGeom prst="rect">
            <a:avLst/>
          </a:prstGeom>
          <a:solidFill>
            <a:schemeClr val="bg2"/>
          </a:solidFill>
          <a:ln>
            <a:solidFill>
              <a:schemeClr val="bg1">
                <a:lumMod val="50000"/>
              </a:schemeClr>
            </a:solidFill>
          </a:ln>
        </p:spPr>
        <p:txBody>
          <a:bodyPr wrap="square" rtlCol="0">
            <a:spAutoFit/>
          </a:bodyPr>
          <a:lstStyle/>
          <a:p>
            <a:pPr algn="ctr"/>
            <a:r>
              <a:rPr lang="de-DE" sz="2000" dirty="0"/>
              <a:t>Eines der Grundprinzipien der Demokratie ist die Gleichheit</a:t>
            </a:r>
          </a:p>
          <a:p>
            <a:pPr algn="ctr"/>
            <a:endParaRPr lang="de-DE" sz="2000" dirty="0"/>
          </a:p>
          <a:p>
            <a:pPr algn="ctr"/>
            <a:r>
              <a:rPr lang="de-DE" sz="2000" b="1" dirty="0"/>
              <a:t> politische Gleichheit</a:t>
            </a:r>
            <a:r>
              <a:rPr lang="de-DE" sz="2000" dirty="0"/>
              <a:t>: Jeder sollte gleiche Mitbestimmung haben </a:t>
            </a:r>
          </a:p>
        </p:txBody>
      </p:sp>
      <p:pic>
        <p:nvPicPr>
          <p:cNvPr id="6" name="Grafik 5" descr="Ein Bild, das Text, Steinschnitt, Schnitzerei, Statue enthält.&#10;&#10;KI-generierte Inhalte können fehlerhaft sein.">
            <a:extLst>
              <a:ext uri="{FF2B5EF4-FFF2-40B4-BE49-F238E27FC236}">
                <a16:creationId xmlns:a16="http://schemas.microsoft.com/office/drawing/2014/main" xmlns="" id="{062161B0-8452-5B0B-ABDB-8D1C12668BA5}"/>
              </a:ext>
            </a:extLst>
          </p:cNvPr>
          <p:cNvPicPr>
            <a:picLocks noChangeAspect="1"/>
          </p:cNvPicPr>
          <p:nvPr/>
        </p:nvPicPr>
        <p:blipFill>
          <a:blip r:embed="rId3"/>
          <a:srcRect b="43817"/>
          <a:stretch/>
        </p:blipFill>
        <p:spPr>
          <a:xfrm>
            <a:off x="670832" y="1239339"/>
            <a:ext cx="5169265" cy="2188124"/>
          </a:xfrm>
          <a:prstGeom prst="rect">
            <a:avLst/>
          </a:prstGeom>
        </p:spPr>
      </p:pic>
    </p:spTree>
    <p:extLst>
      <p:ext uri="{BB962C8B-B14F-4D97-AF65-F5344CB8AC3E}">
        <p14:creationId xmlns:p14="http://schemas.microsoft.com/office/powerpoint/2010/main" val="3503438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xmlns="" id="{94C734FF-94DA-0924-FC54-2C4B016CC038}"/>
              </a:ext>
            </a:extLst>
          </p:cNvPr>
          <p:cNvSpPr>
            <a:spLocks noGrp="1"/>
          </p:cNvSpPr>
          <p:nvPr>
            <p:ph type="ftr" sz="quarter" idx="11"/>
          </p:nvPr>
        </p:nvSpPr>
        <p:spPr>
          <a:xfrm>
            <a:off x="8534822" y="6492875"/>
            <a:ext cx="3134241"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sp>
        <p:nvSpPr>
          <p:cNvPr id="4" name="Titel 3">
            <a:extLst>
              <a:ext uri="{FF2B5EF4-FFF2-40B4-BE49-F238E27FC236}">
                <a16:creationId xmlns:a16="http://schemas.microsoft.com/office/drawing/2014/main" xmlns="" id="{FC03C62D-A21E-D4C4-5B8D-D0F10DFB5398}"/>
              </a:ext>
            </a:extLst>
          </p:cNvPr>
          <p:cNvSpPr>
            <a:spLocks noGrp="1"/>
          </p:cNvSpPr>
          <p:nvPr>
            <p:ph type="title"/>
          </p:nvPr>
        </p:nvSpPr>
        <p:spPr>
          <a:xfrm>
            <a:off x="1576523" y="41387"/>
            <a:ext cx="8525420" cy="1143000"/>
          </a:xfrm>
        </p:spPr>
        <p:txBody>
          <a:bodyPr>
            <a:normAutofit/>
          </a:bodyPr>
          <a:lstStyle/>
          <a:p>
            <a:pPr algn="ctr"/>
            <a:r>
              <a:rPr lang="de-DE" dirty="0"/>
              <a:t>Soziale Gerechtigkeit </a:t>
            </a:r>
          </a:p>
        </p:txBody>
      </p:sp>
      <p:sp>
        <p:nvSpPr>
          <p:cNvPr id="6" name="Textfeld 5">
            <a:extLst>
              <a:ext uri="{FF2B5EF4-FFF2-40B4-BE49-F238E27FC236}">
                <a16:creationId xmlns:a16="http://schemas.microsoft.com/office/drawing/2014/main" xmlns="" id="{4ED8957A-5E41-96F7-0E89-8D77F7F378BF}"/>
              </a:ext>
            </a:extLst>
          </p:cNvPr>
          <p:cNvSpPr txBox="1"/>
          <p:nvPr/>
        </p:nvSpPr>
        <p:spPr>
          <a:xfrm>
            <a:off x="301263" y="1101082"/>
            <a:ext cx="5607776" cy="3631763"/>
          </a:xfrm>
          <a:prstGeom prst="rect">
            <a:avLst/>
          </a:prstGeom>
          <a:solidFill>
            <a:schemeClr val="bg2"/>
          </a:solidFill>
        </p:spPr>
        <p:txBody>
          <a:bodyPr wrap="square">
            <a:spAutoFit/>
          </a:bodyPr>
          <a:lstStyle/>
          <a:p>
            <a:pPr marL="342900" indent="-342900">
              <a:spcAft>
                <a:spcPts val="1200"/>
              </a:spcAft>
              <a:buFont typeface="Wingdings" pitchFamily="2" charset="2"/>
              <a:buChar char="v"/>
            </a:pPr>
            <a:r>
              <a:rPr lang="de-DE" sz="2000" b="1" dirty="0"/>
              <a:t>Nicht Neid</a:t>
            </a:r>
            <a:r>
              <a:rPr lang="de-DE" sz="2000" dirty="0"/>
              <a:t>, sondern Frage der Gerechtigkeit und Menschenwürde</a:t>
            </a:r>
          </a:p>
          <a:p>
            <a:pPr marL="342900" indent="-342900">
              <a:spcAft>
                <a:spcPts val="1200"/>
              </a:spcAft>
              <a:buFont typeface="Wingdings" pitchFamily="2" charset="2"/>
              <a:buChar char="v"/>
            </a:pPr>
            <a:r>
              <a:rPr lang="de-DE" sz="2000" b="1" dirty="0"/>
              <a:t>Leistungsgesellschaft</a:t>
            </a:r>
            <a:r>
              <a:rPr lang="de-DE" sz="2000" dirty="0"/>
              <a:t>: Unterschiede im Einkommen normal</a:t>
            </a:r>
          </a:p>
          <a:p>
            <a:pPr marL="342900" indent="-342900">
              <a:spcAft>
                <a:spcPts val="1200"/>
              </a:spcAft>
              <a:buFont typeface="Wingdings" pitchFamily="2" charset="2"/>
              <a:buChar char="v"/>
            </a:pPr>
            <a:r>
              <a:rPr lang="de-DE" sz="2000" b="1" dirty="0"/>
              <a:t>Probleme:</a:t>
            </a:r>
            <a:r>
              <a:rPr lang="de-DE" sz="2000" dirty="0"/>
              <a:t> Wenn wenige so viel verdienen , dass Millionen davon leben könnten</a:t>
            </a:r>
          </a:p>
          <a:p>
            <a:pPr marL="342900" indent="-342900">
              <a:spcAft>
                <a:spcPts val="1200"/>
              </a:spcAft>
              <a:buFont typeface="Wingdings" pitchFamily="2" charset="2"/>
              <a:buChar char="v"/>
            </a:pPr>
            <a:r>
              <a:rPr lang="de-DE" sz="2000" dirty="0"/>
              <a:t>Und andere dabei Hunger leiden und auswandern, mit allen Folgen auch für die Reichen</a:t>
            </a:r>
          </a:p>
        </p:txBody>
      </p:sp>
      <p:pic>
        <p:nvPicPr>
          <p:cNvPr id="1026" name="Picture 2" descr="Soziale Gerechtigkeit">
            <a:extLst>
              <a:ext uri="{FF2B5EF4-FFF2-40B4-BE49-F238E27FC236}">
                <a16:creationId xmlns:a16="http://schemas.microsoft.com/office/drawing/2014/main" xmlns="" id="{132BE618-7029-20A0-D0A5-783EA0F1A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812" y="1101082"/>
            <a:ext cx="5702121" cy="339006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xmlns="" id="{57BBBBFD-BC45-3745-768C-3B5A7BF72021}"/>
              </a:ext>
            </a:extLst>
          </p:cNvPr>
          <p:cNvSpPr txBox="1"/>
          <p:nvPr/>
        </p:nvSpPr>
        <p:spPr>
          <a:xfrm>
            <a:off x="301263" y="4798692"/>
            <a:ext cx="11413670" cy="1785104"/>
          </a:xfrm>
          <a:prstGeom prst="rect">
            <a:avLst/>
          </a:prstGeom>
          <a:solidFill>
            <a:schemeClr val="bg2"/>
          </a:solidFill>
        </p:spPr>
        <p:txBody>
          <a:bodyPr wrap="square">
            <a:spAutoFit/>
          </a:bodyPr>
          <a:lstStyle/>
          <a:p>
            <a:pPr>
              <a:spcAft>
                <a:spcPts val="1200"/>
              </a:spcAft>
            </a:pPr>
            <a:r>
              <a:rPr lang="de-DE" sz="2000" b="1" dirty="0">
                <a:solidFill>
                  <a:srgbClr val="FF0000"/>
                </a:solidFill>
              </a:rPr>
              <a:t>Gefahren:</a:t>
            </a:r>
            <a:r>
              <a:rPr lang="de-DE" sz="2000" dirty="0">
                <a:solidFill>
                  <a:srgbClr val="FF0000"/>
                </a:solidFill>
              </a:rPr>
              <a:t> </a:t>
            </a:r>
          </a:p>
          <a:p>
            <a:pPr marL="800100" lvl="1" indent="-342900">
              <a:spcAft>
                <a:spcPts val="1200"/>
              </a:spcAft>
              <a:buFont typeface="Wingdings" pitchFamily="2" charset="2"/>
              <a:buChar char="Ø"/>
            </a:pPr>
            <a:r>
              <a:rPr lang="de-DE" sz="2000" dirty="0"/>
              <a:t>Superreiche untergraben Freiheit &amp; Demokratie</a:t>
            </a:r>
          </a:p>
          <a:p>
            <a:pPr marL="800100" lvl="1" indent="-342900">
              <a:spcAft>
                <a:spcPts val="1200"/>
              </a:spcAft>
              <a:buFont typeface="Wingdings" pitchFamily="2" charset="2"/>
              <a:buChar char="Ø"/>
            </a:pPr>
            <a:r>
              <a:rPr lang="de-DE" sz="2000" b="0" i="0" dirty="0">
                <a:solidFill>
                  <a:srgbClr val="000000"/>
                </a:solidFill>
                <a:effectLst/>
              </a:rPr>
              <a:t>Mangelnde Gerechtigkeit gefährdet den inneren Zusammenhalt der Gesellschaft.</a:t>
            </a:r>
            <a:endParaRPr lang="de-DE" sz="2000" dirty="0"/>
          </a:p>
          <a:p>
            <a:pPr>
              <a:spcAft>
                <a:spcPts val="1200"/>
              </a:spcAft>
            </a:pPr>
            <a:r>
              <a:rPr lang="de-DE" sz="2000" b="1" dirty="0"/>
              <a:t>Herausforderung:</a:t>
            </a:r>
            <a:r>
              <a:rPr lang="de-DE" sz="2000" dirty="0"/>
              <a:t> Einhalt gebieten, bevor es zu spät ist</a:t>
            </a:r>
          </a:p>
        </p:txBody>
      </p:sp>
    </p:spTree>
    <p:extLst>
      <p:ext uri="{BB962C8B-B14F-4D97-AF65-F5344CB8AC3E}">
        <p14:creationId xmlns:p14="http://schemas.microsoft.com/office/powerpoint/2010/main" val="2679098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0B0CECE0-EFBD-88D2-AE91-F43A0567F789}"/>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3" name="Textfeld 2">
            <a:extLst>
              <a:ext uri="{FF2B5EF4-FFF2-40B4-BE49-F238E27FC236}">
                <a16:creationId xmlns:a16="http://schemas.microsoft.com/office/drawing/2014/main" xmlns="" id="{8E16774F-1A53-ABB5-5206-4BB86A2433AD}"/>
              </a:ext>
            </a:extLst>
          </p:cNvPr>
          <p:cNvSpPr txBox="1"/>
          <p:nvPr/>
        </p:nvSpPr>
        <p:spPr>
          <a:xfrm>
            <a:off x="2460171" y="2105561"/>
            <a:ext cx="7850226" cy="1938992"/>
          </a:xfrm>
          <a:prstGeom prst="rect">
            <a:avLst/>
          </a:prstGeom>
          <a:noFill/>
        </p:spPr>
        <p:txBody>
          <a:bodyPr wrap="none" rtlCol="0">
            <a:spAutoFit/>
          </a:bodyPr>
          <a:lstStyle/>
          <a:p>
            <a:r>
              <a:rPr lang="de-DE" sz="4000" b="1" kern="0" dirty="0">
                <a:solidFill>
                  <a:srgbClr val="1F3864"/>
                </a:solidFill>
                <a:latin typeface="+mj-lt"/>
              </a:rPr>
              <a:t>Folgen:</a:t>
            </a:r>
          </a:p>
          <a:p>
            <a:pPr marL="571500" indent="-571500">
              <a:buFont typeface="Wingdings" pitchFamily="2" charset="2"/>
              <a:buChar char="Ø"/>
            </a:pPr>
            <a:r>
              <a:rPr lang="de-DE" sz="4000" b="1" kern="0" dirty="0">
                <a:solidFill>
                  <a:srgbClr val="1F3864"/>
                </a:solidFill>
                <a:latin typeface="+mj-lt"/>
              </a:rPr>
              <a:t>Gefahr für die Demokratie</a:t>
            </a:r>
          </a:p>
          <a:p>
            <a:pPr marL="571500" indent="-571500">
              <a:buFont typeface="Wingdings" pitchFamily="2" charset="2"/>
              <a:buChar char="Ø"/>
            </a:pPr>
            <a:r>
              <a:rPr lang="de-DE" sz="4000" b="1" kern="0" dirty="0">
                <a:solidFill>
                  <a:srgbClr val="1F3864"/>
                </a:solidFill>
                <a:latin typeface="+mj-lt"/>
              </a:rPr>
              <a:t>Hunger , Not und Migration</a:t>
            </a:r>
          </a:p>
        </p:txBody>
      </p:sp>
    </p:spTree>
    <p:extLst>
      <p:ext uri="{BB962C8B-B14F-4D97-AF65-F5344CB8AC3E}">
        <p14:creationId xmlns:p14="http://schemas.microsoft.com/office/powerpoint/2010/main" val="1845045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B1CA0E1D-A334-4E72-616E-19C2DE57B657}"/>
              </a:ext>
            </a:extLst>
          </p:cNvPr>
          <p:cNvPicPr>
            <a:picLocks noChangeAspect="1"/>
          </p:cNvPicPr>
          <p:nvPr/>
        </p:nvPicPr>
        <p:blipFill>
          <a:blip r:embed="rId3"/>
          <a:srcRect l="12083" t="21606" r="11482" b="19789"/>
          <a:stretch/>
        </p:blipFill>
        <p:spPr>
          <a:xfrm>
            <a:off x="5852160" y="0"/>
            <a:ext cx="6339840" cy="6878879"/>
          </a:xfrm>
          <a:prstGeom prst="rect">
            <a:avLst/>
          </a:prstGeom>
          <a:ln>
            <a:solidFill>
              <a:schemeClr val="tx1">
                <a:lumMod val="50000"/>
                <a:lumOff val="50000"/>
              </a:schemeClr>
            </a:solidFill>
          </a:ln>
        </p:spPr>
      </p:pic>
      <p:sp>
        <p:nvSpPr>
          <p:cNvPr id="5" name="Fußzeilenplatzhalter 1">
            <a:extLst>
              <a:ext uri="{FF2B5EF4-FFF2-40B4-BE49-F238E27FC236}">
                <a16:creationId xmlns:a16="http://schemas.microsoft.com/office/drawing/2014/main" xmlns="" id="{FC77587A-BA96-B281-3184-C59CDEF2575A}"/>
              </a:ext>
            </a:extLst>
          </p:cNvPr>
          <p:cNvSpPr>
            <a:spLocks noGrp="1"/>
          </p:cNvSpPr>
          <p:nvPr>
            <p:ph type="ftr" sz="quarter" idx="11"/>
          </p:nvPr>
        </p:nvSpPr>
        <p:spPr>
          <a:xfrm>
            <a:off x="-1" y="6273378"/>
            <a:ext cx="1023258" cy="541480"/>
          </a:xfrm>
        </p:spPr>
        <p:txBody>
          <a:bodyPr/>
          <a:lstStyle/>
          <a:p>
            <a:r>
              <a:rPr lang="it-IT" dirty="0">
                <a:solidFill>
                  <a:schemeClr val="bg1"/>
                </a:solidFill>
              </a:rPr>
              <a:t>O. Peterlini, </a:t>
            </a:r>
          </a:p>
          <a:p>
            <a:r>
              <a:rPr lang="it-IT" dirty="0" err="1">
                <a:solidFill>
                  <a:schemeClr val="bg1"/>
                </a:solidFill>
              </a:rPr>
              <a:t>unibz.it</a:t>
            </a:r>
            <a:endParaRPr lang="en-US" dirty="0">
              <a:solidFill>
                <a:schemeClr val="bg1"/>
              </a:solidFill>
            </a:endParaRPr>
          </a:p>
        </p:txBody>
      </p:sp>
      <p:sp>
        <p:nvSpPr>
          <p:cNvPr id="7" name="Textfeld 6">
            <a:extLst>
              <a:ext uri="{FF2B5EF4-FFF2-40B4-BE49-F238E27FC236}">
                <a16:creationId xmlns:a16="http://schemas.microsoft.com/office/drawing/2014/main" xmlns="" id="{CB2D9BC1-EF0A-2218-3BBF-3B6841191D91}"/>
              </a:ext>
            </a:extLst>
          </p:cNvPr>
          <p:cNvSpPr txBox="1"/>
          <p:nvPr/>
        </p:nvSpPr>
        <p:spPr>
          <a:xfrm>
            <a:off x="115388" y="822106"/>
            <a:ext cx="5523411" cy="5570756"/>
          </a:xfrm>
          <a:prstGeom prst="rect">
            <a:avLst/>
          </a:prstGeom>
          <a:solidFill>
            <a:schemeClr val="bg2"/>
          </a:solidFill>
          <a:ln>
            <a:solidFill>
              <a:schemeClr val="tx1">
                <a:lumMod val="50000"/>
                <a:lumOff val="50000"/>
              </a:schemeClr>
            </a:solidFill>
          </a:ln>
        </p:spPr>
        <p:txBody>
          <a:bodyPr wrap="square">
            <a:spAutoFit/>
          </a:bodyPr>
          <a:lstStyle/>
          <a:p>
            <a:pPr>
              <a:spcAft>
                <a:spcPts val="600"/>
              </a:spcAft>
              <a:buFont typeface="Arial" panose="020B0604020202020204" pitchFamily="34" charset="0"/>
              <a:buChar char="•"/>
            </a:pPr>
            <a:r>
              <a:rPr lang="de-DE" sz="2000" b="1" dirty="0"/>
              <a:t>Gefahren extremer Ungleichheit</a:t>
            </a:r>
            <a:r>
              <a:rPr lang="de-DE" sz="2000" dirty="0"/>
              <a:t>: Konzentration von Reichtum = Konzentration politischer Macht</a:t>
            </a:r>
          </a:p>
          <a:p>
            <a:pPr>
              <a:spcAft>
                <a:spcPts val="600"/>
              </a:spcAft>
              <a:buFont typeface="Arial" panose="020B0604020202020204" pitchFamily="34" charset="0"/>
              <a:buChar char="•"/>
            </a:pPr>
            <a:r>
              <a:rPr lang="de-DE" sz="2000" dirty="0"/>
              <a:t> Vertrauensverlust der ärmeren Bevölkerung in die Demokratie</a:t>
            </a:r>
          </a:p>
          <a:p>
            <a:pPr>
              <a:spcAft>
                <a:spcPts val="600"/>
              </a:spcAft>
              <a:buFont typeface="Arial" panose="020B0604020202020204" pitchFamily="34" charset="0"/>
              <a:buChar char="•"/>
            </a:pPr>
            <a:r>
              <a:rPr lang="de-DE" sz="2000" b="1" dirty="0"/>
              <a:t> Superreiche &amp; Politik</a:t>
            </a:r>
            <a:r>
              <a:rPr lang="de-DE" sz="2000" dirty="0"/>
              <a:t>: Einfluss durch Unternehmensbeteiligungen und Kapital</a:t>
            </a:r>
          </a:p>
          <a:p>
            <a:pPr>
              <a:spcAft>
                <a:spcPts val="600"/>
              </a:spcAft>
              <a:buFont typeface="Arial" panose="020B0604020202020204" pitchFamily="34" charset="0"/>
              <a:buChar char="•"/>
            </a:pPr>
            <a:r>
              <a:rPr lang="de-DE" sz="2000" dirty="0"/>
              <a:t> Direkte politische Ämter für Milliardäre</a:t>
            </a:r>
          </a:p>
          <a:p>
            <a:pPr>
              <a:spcAft>
                <a:spcPts val="600"/>
              </a:spcAft>
              <a:buFont typeface="Arial" panose="020B0604020202020204" pitchFamily="34" charset="0"/>
              <a:buChar char="•"/>
            </a:pPr>
            <a:r>
              <a:rPr lang="de-DE" sz="2000" dirty="0"/>
              <a:t> Indirekter Einfluss: Parteienfinanzierung (Renzi), Medienbesitz, Lobbyismus</a:t>
            </a:r>
          </a:p>
          <a:p>
            <a:pPr>
              <a:spcAft>
                <a:spcPts val="600"/>
              </a:spcAft>
              <a:buFont typeface="Arial" panose="020B0604020202020204" pitchFamily="34" charset="0"/>
              <a:buChar char="•"/>
            </a:pPr>
            <a:r>
              <a:rPr lang="de-DE" sz="2000" b="1" dirty="0"/>
              <a:t> Folgen</a:t>
            </a:r>
            <a:r>
              <a:rPr lang="de-DE" sz="2000" dirty="0"/>
              <a:t>: Politik bevorzugt Interessen der Reichen</a:t>
            </a:r>
          </a:p>
          <a:p>
            <a:pPr>
              <a:spcAft>
                <a:spcPts val="600"/>
              </a:spcAft>
              <a:buFont typeface="Arial" panose="020B0604020202020204" pitchFamily="34" charset="0"/>
              <a:buChar char="•"/>
            </a:pPr>
            <a:r>
              <a:rPr lang="de-DE" sz="2000" dirty="0"/>
              <a:t> Gesetze oft zu deren Vorteil</a:t>
            </a:r>
          </a:p>
          <a:p>
            <a:pPr>
              <a:spcAft>
                <a:spcPts val="600"/>
              </a:spcAft>
              <a:buFont typeface="Arial" panose="020B0604020202020204" pitchFamily="34" charset="0"/>
              <a:buChar char="•"/>
            </a:pPr>
            <a:r>
              <a:rPr lang="de-DE" sz="2000" dirty="0"/>
              <a:t> Teufelskreis aus wachsender </a:t>
            </a:r>
            <a:r>
              <a:rPr lang="de-DE" dirty="0"/>
              <a:t>Macht und steigender Ungleichheit</a:t>
            </a:r>
          </a:p>
          <a:p>
            <a:pPr>
              <a:spcAft>
                <a:spcPts val="600"/>
              </a:spcAft>
            </a:pPr>
            <a:endParaRPr lang="de-DE" dirty="0"/>
          </a:p>
        </p:txBody>
      </p:sp>
      <p:sp>
        <p:nvSpPr>
          <p:cNvPr id="8" name="Textfeld 7">
            <a:extLst>
              <a:ext uri="{FF2B5EF4-FFF2-40B4-BE49-F238E27FC236}">
                <a16:creationId xmlns:a16="http://schemas.microsoft.com/office/drawing/2014/main" xmlns="" id="{D12D1885-02BF-AC2C-9407-44F8C7F9AE28}"/>
              </a:ext>
            </a:extLst>
          </p:cNvPr>
          <p:cNvSpPr txBox="1"/>
          <p:nvPr/>
        </p:nvSpPr>
        <p:spPr>
          <a:xfrm>
            <a:off x="242025" y="0"/>
            <a:ext cx="5610135" cy="646331"/>
          </a:xfrm>
          <a:prstGeom prst="rect">
            <a:avLst/>
          </a:prstGeom>
          <a:noFill/>
        </p:spPr>
        <p:txBody>
          <a:bodyPr wrap="square" rtlCol="0">
            <a:spAutoFit/>
          </a:bodyPr>
          <a:lstStyle/>
          <a:p>
            <a:r>
              <a:rPr lang="de-DE" sz="3600" b="1" dirty="0">
                <a:solidFill>
                  <a:schemeClr val="tx2"/>
                </a:solidFill>
                <a:effectLst>
                  <a:outerShdw blurRad="31750" dist="25400" dir="5400000" algn="tl" rotWithShape="0">
                    <a:srgbClr val="000000">
                      <a:alpha val="25000"/>
                    </a:srgbClr>
                  </a:outerShdw>
                </a:effectLst>
                <a:latin typeface="+mj-lt"/>
                <a:ea typeface="+mj-ea"/>
                <a:cs typeface="+mj-cs"/>
              </a:rPr>
              <a:t>Gefahr für Demokratie</a:t>
            </a:r>
          </a:p>
        </p:txBody>
      </p:sp>
      <p:sp>
        <p:nvSpPr>
          <p:cNvPr id="2" name="Textfeld 1">
            <a:extLst>
              <a:ext uri="{FF2B5EF4-FFF2-40B4-BE49-F238E27FC236}">
                <a16:creationId xmlns:a16="http://schemas.microsoft.com/office/drawing/2014/main" xmlns="" id="{7B011779-C6E0-2DA9-5B7F-7BEFC508F692}"/>
              </a:ext>
            </a:extLst>
          </p:cNvPr>
          <p:cNvSpPr txBox="1"/>
          <p:nvPr/>
        </p:nvSpPr>
        <p:spPr>
          <a:xfrm>
            <a:off x="5852160" y="6568637"/>
            <a:ext cx="613954" cy="246221"/>
          </a:xfrm>
          <a:prstGeom prst="rect">
            <a:avLst/>
          </a:prstGeom>
          <a:noFill/>
        </p:spPr>
        <p:txBody>
          <a:bodyPr wrap="square" rtlCol="0">
            <a:spAutoFit/>
          </a:bodyPr>
          <a:lstStyle/>
          <a:p>
            <a:r>
              <a:rPr lang="de-DE" sz="1000" dirty="0">
                <a:solidFill>
                  <a:prstClr val="black">
                    <a:tint val="75000"/>
                  </a:prstClr>
                </a:solidFill>
              </a:rPr>
              <a:t>Oxfam</a:t>
            </a:r>
          </a:p>
        </p:txBody>
      </p:sp>
    </p:spTree>
    <p:extLst>
      <p:ext uri="{BB962C8B-B14F-4D97-AF65-F5344CB8AC3E}">
        <p14:creationId xmlns:p14="http://schemas.microsoft.com/office/powerpoint/2010/main" val="1798912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62D6FDF6-56CD-C1DD-F233-BE42096A56A1}"/>
              </a:ext>
            </a:extLst>
          </p:cNvPr>
          <p:cNvSpPr>
            <a:spLocks noGrp="1"/>
          </p:cNvSpPr>
          <p:nvPr>
            <p:ph type="ftr" sz="quarter" idx="11"/>
          </p:nvPr>
        </p:nvSpPr>
        <p:spPr>
          <a:xfrm>
            <a:off x="87085" y="6193971"/>
            <a:ext cx="1463197" cy="511629"/>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7" name="Textfeld 6">
            <a:extLst>
              <a:ext uri="{FF2B5EF4-FFF2-40B4-BE49-F238E27FC236}">
                <a16:creationId xmlns:a16="http://schemas.microsoft.com/office/drawing/2014/main" xmlns="" id="{43C3E59B-2F7A-1B4E-2E53-500AB4A7742E}"/>
              </a:ext>
            </a:extLst>
          </p:cNvPr>
          <p:cNvSpPr txBox="1"/>
          <p:nvPr/>
        </p:nvSpPr>
        <p:spPr>
          <a:xfrm>
            <a:off x="4191001" y="6505545"/>
            <a:ext cx="7674428" cy="246221"/>
          </a:xfrm>
          <a:prstGeom prst="rect">
            <a:avLst/>
          </a:prstGeom>
          <a:noFill/>
        </p:spPr>
        <p:txBody>
          <a:bodyPr wrap="square">
            <a:spAutoFit/>
          </a:bodyPr>
          <a:lstStyle/>
          <a:p>
            <a:r>
              <a:rPr lang="de-DE" sz="1000" dirty="0"/>
              <a:t>UNO: https://</a:t>
            </a:r>
            <a:r>
              <a:rPr lang="de-DE" sz="1000" dirty="0" err="1"/>
              <a:t>www.un.org</a:t>
            </a:r>
            <a:r>
              <a:rPr lang="de-DE" sz="1000" dirty="0"/>
              <a:t>/</a:t>
            </a:r>
            <a:r>
              <a:rPr lang="de-DE" sz="1000" dirty="0" err="1"/>
              <a:t>sustainabledevelopment</a:t>
            </a:r>
            <a:r>
              <a:rPr lang="de-DE" sz="1000" dirty="0"/>
              <a:t>/</a:t>
            </a:r>
            <a:r>
              <a:rPr lang="de-DE" sz="1000" dirty="0" err="1"/>
              <a:t>wp</a:t>
            </a:r>
            <a:r>
              <a:rPr lang="de-DE" sz="1000" dirty="0"/>
              <a:t>-content/</a:t>
            </a:r>
            <a:r>
              <a:rPr lang="de-DE" sz="1000" dirty="0" err="1"/>
              <a:t>uploads</a:t>
            </a:r>
            <a:r>
              <a:rPr lang="de-DE" sz="1000" dirty="0"/>
              <a:t>/2023/09/Goal-2_Fast-Facts.pdf</a:t>
            </a:r>
          </a:p>
        </p:txBody>
      </p:sp>
      <p:sp>
        <p:nvSpPr>
          <p:cNvPr id="9" name="Textfeld 8">
            <a:extLst>
              <a:ext uri="{FF2B5EF4-FFF2-40B4-BE49-F238E27FC236}">
                <a16:creationId xmlns:a16="http://schemas.microsoft.com/office/drawing/2014/main" xmlns="" id="{0926D194-F6DE-0086-B14A-6EEA76875695}"/>
              </a:ext>
            </a:extLst>
          </p:cNvPr>
          <p:cNvSpPr txBox="1"/>
          <p:nvPr/>
        </p:nvSpPr>
        <p:spPr>
          <a:xfrm>
            <a:off x="283029" y="201921"/>
            <a:ext cx="11502571" cy="6001643"/>
          </a:xfrm>
          <a:prstGeom prst="rect">
            <a:avLst/>
          </a:prstGeom>
          <a:noFill/>
        </p:spPr>
        <p:txBody>
          <a:bodyPr wrap="square">
            <a:spAutoFit/>
          </a:bodyPr>
          <a:lstStyle/>
          <a:p>
            <a:r>
              <a:rPr lang="de-DE" sz="3200" dirty="0">
                <a:solidFill>
                  <a:schemeClr val="bg2">
                    <a:lumMod val="25000"/>
                  </a:schemeClr>
                </a:solidFill>
              </a:rPr>
              <a:t>Afrika</a:t>
            </a:r>
            <a:r>
              <a:rPr lang="de-DE" sz="3200" dirty="0"/>
              <a:t>:</a:t>
            </a:r>
          </a:p>
          <a:p>
            <a:pPr marL="742950" lvl="1" indent="-285750">
              <a:buFont typeface="Arial" panose="020B0604020202020204" pitchFamily="34" charset="0"/>
              <a:buChar char="•"/>
            </a:pPr>
            <a:r>
              <a:rPr lang="de-DE" sz="2000" dirty="0"/>
              <a:t>1,5 Mia. Einwohner</a:t>
            </a:r>
          </a:p>
          <a:p>
            <a:pPr marL="742950" lvl="1" indent="-285750">
              <a:buFont typeface="Arial" panose="020B0604020202020204" pitchFamily="34" charset="0"/>
              <a:buChar char="•"/>
            </a:pPr>
            <a:r>
              <a:rPr lang="de-DE" sz="2000" dirty="0"/>
              <a:t>Verdopplung bis 2050 auf ca. 2,5 Milliarden</a:t>
            </a:r>
          </a:p>
          <a:p>
            <a:pPr marL="742950" lvl="1" indent="-285750">
              <a:buFont typeface="Arial" panose="020B0604020202020204" pitchFamily="34" charset="0"/>
              <a:buChar char="•"/>
            </a:pPr>
            <a:r>
              <a:rPr lang="de-DE" sz="2000" dirty="0"/>
              <a:t>ca. 20 % der Weltbevölkerung</a:t>
            </a:r>
          </a:p>
          <a:p>
            <a:r>
              <a:rPr lang="de-DE" sz="2000" dirty="0">
                <a:solidFill>
                  <a:schemeClr val="bg2">
                    <a:lumMod val="25000"/>
                  </a:schemeClr>
                </a:solidFill>
              </a:rPr>
              <a:t>Lebenserwartung in entw. Ländern (bei Geburt):</a:t>
            </a:r>
          </a:p>
          <a:p>
            <a:pPr marL="1143000" lvl="2" indent="-228600">
              <a:buFont typeface="Arial" panose="020B0604020202020204" pitchFamily="34" charset="0"/>
              <a:buChar char="•"/>
            </a:pPr>
            <a:r>
              <a:rPr lang="de-DE" sz="2000" dirty="0"/>
              <a:t>Japan: 84 Jahre </a:t>
            </a:r>
          </a:p>
          <a:p>
            <a:pPr marL="1143000" lvl="2" indent="-228600">
              <a:buFont typeface="Arial" panose="020B0604020202020204" pitchFamily="34" charset="0"/>
              <a:buChar char="•"/>
            </a:pPr>
            <a:r>
              <a:rPr lang="de-DE" sz="2000" dirty="0"/>
              <a:t>Schweiz: 83,7 Jahre</a:t>
            </a:r>
          </a:p>
          <a:p>
            <a:pPr marL="1143000" lvl="2" indent="-228600">
              <a:buFont typeface="Arial" panose="020B0604020202020204" pitchFamily="34" charset="0"/>
              <a:buChar char="•"/>
            </a:pPr>
            <a:r>
              <a:rPr lang="de-DE" sz="2000" dirty="0"/>
              <a:t>Spanien: 83,4 Jahre</a:t>
            </a:r>
          </a:p>
          <a:p>
            <a:pPr marL="1143000" lvl="2" indent="-228600">
              <a:buFont typeface="Arial" panose="020B0604020202020204" pitchFamily="34" charset="0"/>
              <a:buChar char="•"/>
            </a:pPr>
            <a:r>
              <a:rPr lang="de-DE" sz="2000" dirty="0"/>
              <a:t>Italien: 83,1 Jahre</a:t>
            </a:r>
          </a:p>
          <a:p>
            <a:r>
              <a:rPr lang="de-DE" sz="2000" dirty="0">
                <a:solidFill>
                  <a:schemeClr val="bg2">
                    <a:lumMod val="25000"/>
                  </a:schemeClr>
                </a:solidFill>
              </a:rPr>
              <a:t>Niedrigste in Afrika:</a:t>
            </a:r>
          </a:p>
          <a:p>
            <a:pPr marL="1143000" lvl="2" indent="-228600">
              <a:buFont typeface="Arial" panose="020B0604020202020204" pitchFamily="34" charset="0"/>
              <a:buChar char="•"/>
            </a:pPr>
            <a:r>
              <a:rPr lang="de-DE" sz="2000" dirty="0"/>
              <a:t>Sierra Leone: 51,8 Jahre</a:t>
            </a:r>
          </a:p>
          <a:p>
            <a:pPr marL="1143000" lvl="2" indent="-228600">
              <a:buFont typeface="Arial" panose="020B0604020202020204" pitchFamily="34" charset="0"/>
              <a:buChar char="•"/>
            </a:pPr>
            <a:r>
              <a:rPr lang="de-DE" sz="2000" dirty="0"/>
              <a:t>Zentralafrikanische Republik: 52,2 Jahre </a:t>
            </a:r>
          </a:p>
          <a:p>
            <a:pPr lvl="2"/>
            <a:r>
              <a:rPr lang="de-DE" sz="2000" dirty="0"/>
              <a:t>   (Männer: nur 50,3 Jahre – weltweit niedrigste)</a:t>
            </a:r>
          </a:p>
          <a:p>
            <a:pPr marL="1143000" lvl="2" indent="-228600">
              <a:buFont typeface="Arial" panose="020B0604020202020204" pitchFamily="34" charset="0"/>
              <a:buChar char="•"/>
            </a:pPr>
            <a:r>
              <a:rPr lang="de-DE" sz="2000" dirty="0"/>
              <a:t>Tschad: 52,9 Jahre</a:t>
            </a:r>
          </a:p>
          <a:p>
            <a:pPr marL="1143000" lvl="2" indent="-228600">
              <a:buFont typeface="Arial" panose="020B0604020202020204" pitchFamily="34" charset="0"/>
              <a:buChar char="•"/>
            </a:pPr>
            <a:r>
              <a:rPr lang="de-DE" sz="2000" dirty="0"/>
              <a:t>Nigeria: 53,4 Jahre</a:t>
            </a:r>
          </a:p>
          <a:p>
            <a:r>
              <a:rPr lang="de-DE" sz="2000" dirty="0">
                <a:solidFill>
                  <a:schemeClr val="bg2">
                    <a:lumMod val="25000"/>
                  </a:schemeClr>
                </a:solidFill>
              </a:rPr>
              <a:t>Menschen in Afrika sterben im Schnitt 30 Jahre früher als in Industrieländern</a:t>
            </a:r>
          </a:p>
          <a:p>
            <a:endParaRPr lang="de-DE" sz="2000" dirty="0">
              <a:solidFill>
                <a:schemeClr val="bg2">
                  <a:lumMod val="25000"/>
                </a:schemeClr>
              </a:solidFill>
            </a:endParaRPr>
          </a:p>
          <a:p>
            <a:pPr marL="342900" indent="-342900" algn="ctr">
              <a:buFont typeface="Wingdings" pitchFamily="2" charset="2"/>
              <a:buChar char="Ø"/>
            </a:pPr>
            <a:r>
              <a:rPr lang="de-DE" sz="3200" dirty="0">
                <a:solidFill>
                  <a:srgbClr val="FF0000"/>
                </a:solidFill>
              </a:rPr>
              <a:t>trauriger Indikator für Armut</a:t>
            </a:r>
          </a:p>
        </p:txBody>
      </p:sp>
      <p:pic>
        <p:nvPicPr>
          <p:cNvPr id="10" name="Grafik 9">
            <a:extLst>
              <a:ext uri="{FF2B5EF4-FFF2-40B4-BE49-F238E27FC236}">
                <a16:creationId xmlns:a16="http://schemas.microsoft.com/office/drawing/2014/main" xmlns="" id="{C95F8DFF-231B-956F-48E7-EE2291D048D4}"/>
              </a:ext>
            </a:extLst>
          </p:cNvPr>
          <p:cNvPicPr>
            <a:picLocks noChangeAspect="1"/>
          </p:cNvPicPr>
          <p:nvPr/>
        </p:nvPicPr>
        <p:blipFill>
          <a:blip r:embed="rId2"/>
          <a:srcRect l="50000" t="15396" r="8301" b="52857"/>
          <a:stretch/>
        </p:blipFill>
        <p:spPr>
          <a:xfrm>
            <a:off x="7473244" y="-100061"/>
            <a:ext cx="4392185" cy="4327277"/>
          </a:xfrm>
          <a:prstGeom prst="rect">
            <a:avLst/>
          </a:prstGeom>
        </p:spPr>
      </p:pic>
    </p:spTree>
    <p:extLst>
      <p:ext uri="{BB962C8B-B14F-4D97-AF65-F5344CB8AC3E}">
        <p14:creationId xmlns:p14="http://schemas.microsoft.com/office/powerpoint/2010/main" val="160611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ge14image175206176">
            <a:extLst>
              <a:ext uri="{FF2B5EF4-FFF2-40B4-BE49-F238E27FC236}">
                <a16:creationId xmlns:a16="http://schemas.microsoft.com/office/drawing/2014/main" xmlns="" id="{F95917E8-5E93-0A26-22AE-69334784C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5244"/>
            <a:ext cx="7295765" cy="497275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xmlns="" id="{662A1076-57B8-EFB8-6AF6-C9FCFAD9AA1F}"/>
              </a:ext>
            </a:extLst>
          </p:cNvPr>
          <p:cNvSpPr txBox="1"/>
          <p:nvPr/>
        </p:nvSpPr>
        <p:spPr>
          <a:xfrm>
            <a:off x="364066" y="213056"/>
            <a:ext cx="3666067" cy="1138773"/>
          </a:xfrm>
          <a:prstGeom prst="rect">
            <a:avLst/>
          </a:prstGeom>
          <a:noFill/>
        </p:spPr>
        <p:txBody>
          <a:bodyPr wrap="square">
            <a:spAutoFit/>
          </a:bodyPr>
          <a:lstStyle/>
          <a:p>
            <a:pPr algn="ctr"/>
            <a:r>
              <a:rPr lang="de-DE" sz="2800" b="1" dirty="0">
                <a:solidFill>
                  <a:schemeClr val="tx1">
                    <a:lumMod val="65000"/>
                    <a:lumOff val="35000"/>
                  </a:schemeClr>
                </a:solidFill>
                <a:latin typeface="+mj-lt"/>
              </a:rPr>
              <a:t>Kinder pro Frau</a:t>
            </a:r>
          </a:p>
          <a:p>
            <a:pPr algn="ctr"/>
            <a:r>
              <a:rPr lang="de-DE" sz="2000" b="1" dirty="0">
                <a:solidFill>
                  <a:schemeClr val="tx1">
                    <a:lumMod val="65000"/>
                    <a:lumOff val="35000"/>
                  </a:schemeClr>
                </a:solidFill>
                <a:effectLst/>
                <a:latin typeface="+mj-lt"/>
              </a:rPr>
              <a:t>(Fruchtbarkeitsrate)</a:t>
            </a:r>
          </a:p>
          <a:p>
            <a:pPr algn="ctr"/>
            <a:r>
              <a:rPr lang="de-DE" sz="2000" b="1" dirty="0">
                <a:solidFill>
                  <a:schemeClr val="tx1">
                    <a:lumMod val="65000"/>
                    <a:lumOff val="35000"/>
                  </a:schemeClr>
                </a:solidFill>
                <a:effectLst/>
                <a:latin typeface="+mj-lt"/>
              </a:rPr>
              <a:t>1950-2100 </a:t>
            </a:r>
            <a:endParaRPr lang="de-DE" sz="2000" dirty="0">
              <a:solidFill>
                <a:schemeClr val="tx1">
                  <a:lumMod val="65000"/>
                  <a:lumOff val="35000"/>
                </a:schemeClr>
              </a:solidFill>
              <a:latin typeface="+mj-lt"/>
            </a:endParaRPr>
          </a:p>
        </p:txBody>
      </p:sp>
      <p:pic>
        <p:nvPicPr>
          <p:cNvPr id="6147" name="Picture 3" descr="Total fertility rate in Europe, 2023-4 data [OC] : r/MapPorn">
            <a:extLst>
              <a:ext uri="{FF2B5EF4-FFF2-40B4-BE49-F238E27FC236}">
                <a16:creationId xmlns:a16="http://schemas.microsoft.com/office/drawing/2014/main" xmlns="" id="{620D12BE-197C-35DD-E373-53C5C57D0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341" y="0"/>
            <a:ext cx="5579659" cy="388337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xmlns="" id="{0A8D6386-B28A-4DCC-E5D7-382CEF8755D2}"/>
              </a:ext>
            </a:extLst>
          </p:cNvPr>
          <p:cNvSpPr txBox="1"/>
          <p:nvPr/>
        </p:nvSpPr>
        <p:spPr>
          <a:xfrm>
            <a:off x="8462273" y="6304002"/>
            <a:ext cx="3666067" cy="553998"/>
          </a:xfrm>
          <a:prstGeom prst="rect">
            <a:avLst/>
          </a:prstGeom>
          <a:noFill/>
        </p:spPr>
        <p:txBody>
          <a:bodyPr wrap="square">
            <a:spAutoFit/>
          </a:bodyPr>
          <a:lstStyle/>
          <a:p>
            <a:r>
              <a:rPr lang="de-DE" sz="1000" dirty="0">
                <a:hlinkClick r:id="rId4"/>
              </a:rPr>
              <a:t>https://www.reddit.com/r/MapPorn/comments/1cokemg/total_fertility_rate_in_europe_20234_data_oc/?rdt=51862</a:t>
            </a:r>
            <a:r>
              <a:rPr lang="de-DE" sz="1000" dirty="0"/>
              <a:t>; </a:t>
            </a:r>
            <a:r>
              <a:rPr lang="de-DE" sz="1000" dirty="0" err="1"/>
              <a:t>Fertility</a:t>
            </a:r>
            <a:r>
              <a:rPr lang="de-DE" sz="1000" dirty="0"/>
              <a:t> </a:t>
            </a:r>
            <a:r>
              <a:rPr lang="de-DE" sz="1000" dirty="0" err="1"/>
              <a:t>rates</a:t>
            </a:r>
            <a:r>
              <a:rPr lang="de-DE" sz="1000" dirty="0"/>
              <a:t> _2020_world </a:t>
            </a:r>
            <a:r>
              <a:rPr lang="de-DE" sz="1000" dirty="0" err="1"/>
              <a:t>f.pdf</a:t>
            </a:r>
            <a:r>
              <a:rPr lang="de-DE" sz="1000" dirty="0"/>
              <a:t>  </a:t>
            </a:r>
          </a:p>
        </p:txBody>
      </p:sp>
      <p:sp>
        <p:nvSpPr>
          <p:cNvPr id="9" name="Textfeld 8">
            <a:extLst>
              <a:ext uri="{FF2B5EF4-FFF2-40B4-BE49-F238E27FC236}">
                <a16:creationId xmlns:a16="http://schemas.microsoft.com/office/drawing/2014/main" xmlns="" id="{819E26DE-14A9-CAF7-E056-C3010C87539D}"/>
              </a:ext>
            </a:extLst>
          </p:cNvPr>
          <p:cNvSpPr txBox="1"/>
          <p:nvPr/>
        </p:nvSpPr>
        <p:spPr>
          <a:xfrm>
            <a:off x="7160299" y="4216527"/>
            <a:ext cx="4968041" cy="1754326"/>
          </a:xfrm>
          <a:prstGeom prst="rect">
            <a:avLst/>
          </a:prstGeom>
          <a:solidFill>
            <a:schemeClr val="bg2"/>
          </a:solidFill>
          <a:ln>
            <a:solidFill>
              <a:schemeClr val="bg1">
                <a:lumMod val="50000"/>
              </a:schemeClr>
            </a:solidFill>
          </a:ln>
        </p:spPr>
        <p:txBody>
          <a:bodyPr wrap="square">
            <a:spAutoFit/>
          </a:bodyPr>
          <a:lstStyle/>
          <a:p>
            <a:pPr marL="285750" indent="-285750">
              <a:buFont typeface="Courier New" panose="02070309020205020404" pitchFamily="49" charset="0"/>
              <a:buChar char="o"/>
            </a:pPr>
            <a:r>
              <a:rPr lang="de-DE" dirty="0"/>
              <a:t>Menschen werden immer älter,</a:t>
            </a:r>
          </a:p>
          <a:p>
            <a:pPr marL="285750" indent="-285750">
              <a:buFont typeface="Courier New" panose="02070309020205020404" pitchFamily="49" charset="0"/>
              <a:buChar char="o"/>
            </a:pPr>
            <a:r>
              <a:rPr lang="de-DE" dirty="0"/>
              <a:t>Jüngere immer weniger und</a:t>
            </a:r>
          </a:p>
          <a:p>
            <a:pPr marL="285750" indent="-285750">
              <a:buFont typeface="Courier New" panose="02070309020205020404" pitchFamily="49" charset="0"/>
              <a:buChar char="o"/>
            </a:pPr>
            <a:r>
              <a:rPr lang="de-DE" dirty="0"/>
              <a:t>müssen Last tragen</a:t>
            </a:r>
          </a:p>
          <a:p>
            <a:pPr marL="285750" indent="-285750">
              <a:buFont typeface="Courier New" panose="02070309020205020404" pitchFamily="49" charset="0"/>
              <a:buChar char="o"/>
            </a:pPr>
            <a:r>
              <a:rPr lang="de-DE" dirty="0"/>
              <a:t>Umgekehrte Bevölkerungspyramide</a:t>
            </a:r>
          </a:p>
          <a:p>
            <a:pPr marL="285750" indent="-285750">
              <a:buFont typeface="Courier New" panose="02070309020205020404" pitchFamily="49" charset="0"/>
              <a:buChar char="o"/>
            </a:pPr>
            <a:r>
              <a:rPr lang="de-DE" dirty="0"/>
              <a:t>Industrieländer: Wirtschafts- und Sozialsystem vor Kollaps</a:t>
            </a:r>
          </a:p>
        </p:txBody>
      </p:sp>
      <p:sp>
        <p:nvSpPr>
          <p:cNvPr id="10" name="Fußzeilenplatzhalter 1">
            <a:extLst>
              <a:ext uri="{FF2B5EF4-FFF2-40B4-BE49-F238E27FC236}">
                <a16:creationId xmlns:a16="http://schemas.microsoft.com/office/drawing/2014/main" xmlns="" id="{97A73CD2-D988-CD86-D0C1-95E242971BE1}"/>
              </a:ext>
            </a:extLst>
          </p:cNvPr>
          <p:cNvSpPr>
            <a:spLocks noGrp="1"/>
          </p:cNvSpPr>
          <p:nvPr>
            <p:ph type="ftr" sz="quarter" idx="11"/>
          </p:nvPr>
        </p:nvSpPr>
        <p:spPr>
          <a:xfrm>
            <a:off x="63660" y="6611779"/>
            <a:ext cx="1478381" cy="246221"/>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spTree>
    <p:extLst>
      <p:ext uri="{BB962C8B-B14F-4D97-AF65-F5344CB8AC3E}">
        <p14:creationId xmlns:p14="http://schemas.microsoft.com/office/powerpoint/2010/main" val="707013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F83F7F83-0BCB-F220-C7B7-E89E15EA98BE}"/>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BBF8C375-09A1-F596-F208-E181DFEA8B10}"/>
              </a:ext>
            </a:extLst>
          </p:cNvPr>
          <p:cNvSpPr txBox="1"/>
          <p:nvPr/>
        </p:nvSpPr>
        <p:spPr>
          <a:xfrm>
            <a:off x="609510" y="986871"/>
            <a:ext cx="5562690" cy="5170646"/>
          </a:xfrm>
          <a:prstGeom prst="rect">
            <a:avLst/>
          </a:prstGeom>
          <a:solidFill>
            <a:schemeClr val="bg2"/>
          </a:solidFill>
          <a:ln>
            <a:solidFill>
              <a:schemeClr val="bg1">
                <a:lumMod val="50000"/>
              </a:schemeClr>
            </a:solidFill>
          </a:ln>
        </p:spPr>
        <p:txBody>
          <a:bodyPr wrap="square">
            <a:spAutoFit/>
          </a:bodyPr>
          <a:lstStyle/>
          <a:p>
            <a:pPr>
              <a:spcAft>
                <a:spcPts val="1200"/>
              </a:spcAft>
              <a:buNone/>
            </a:pPr>
            <a:r>
              <a:rPr lang="de-DE" sz="2000" b="1" dirty="0">
                <a:solidFill>
                  <a:srgbClr val="FF0000"/>
                </a:solidFill>
              </a:rPr>
              <a:t>1. Bewusstsein für Migration schaffen</a:t>
            </a:r>
            <a:endParaRPr lang="de-DE" sz="2000" dirty="0">
              <a:solidFill>
                <a:srgbClr val="FF0000"/>
              </a:solidFill>
            </a:endParaRPr>
          </a:p>
          <a:p>
            <a:pPr>
              <a:spcAft>
                <a:spcPts val="1200"/>
              </a:spcAft>
              <a:buFont typeface="Arial" panose="020B0604020202020204" pitchFamily="34" charset="0"/>
              <a:buChar char="•"/>
            </a:pPr>
            <a:r>
              <a:rPr lang="de-DE" sz="2000" dirty="0"/>
              <a:t> Migration als Völkerwanderung verstehen</a:t>
            </a:r>
          </a:p>
          <a:p>
            <a:pPr>
              <a:spcAft>
                <a:spcPts val="1200"/>
              </a:spcAft>
              <a:buFont typeface="Arial" panose="020B0604020202020204" pitchFamily="34" charset="0"/>
              <a:buChar char="•"/>
            </a:pPr>
            <a:r>
              <a:rPr lang="de-DE" sz="2000" dirty="0"/>
              <a:t> Ursachen: Suche nach besseren Lebensbedingungen</a:t>
            </a:r>
          </a:p>
          <a:p>
            <a:pPr>
              <a:spcAft>
                <a:spcPts val="1200"/>
              </a:spcAft>
              <a:buFont typeface="Arial" panose="020B0604020202020204" pitchFamily="34" charset="0"/>
              <a:buChar char="•"/>
            </a:pPr>
            <a:r>
              <a:rPr lang="de-DE" sz="2000" dirty="0"/>
              <a:t> Programme zur Entwicklung Afrikas fördern</a:t>
            </a:r>
          </a:p>
          <a:p>
            <a:pPr>
              <a:spcAft>
                <a:spcPts val="1200"/>
              </a:spcAft>
            </a:pPr>
            <a:r>
              <a:rPr lang="de-DE" sz="2000" b="1" dirty="0">
                <a:solidFill>
                  <a:srgbClr val="FF0000"/>
                </a:solidFill>
              </a:rPr>
              <a:t>2. Soziale und wirtschaftliche </a:t>
            </a:r>
            <a:r>
              <a:rPr lang="de-DE" sz="2000" dirty="0"/>
              <a:t>Notwendigkeit von Einwanderung</a:t>
            </a:r>
            <a:endParaRPr lang="de-DE" sz="2000" b="1" dirty="0"/>
          </a:p>
          <a:p>
            <a:pPr indent="-342900">
              <a:spcAft>
                <a:spcPts val="1200"/>
              </a:spcAft>
              <a:buFont typeface="Arial" panose="020B0604020202020204" pitchFamily="34" charset="0"/>
              <a:buChar char="•"/>
            </a:pPr>
            <a:r>
              <a:rPr lang="de-DE" sz="2000" dirty="0"/>
              <a:t>Demographische Entwicklung</a:t>
            </a:r>
          </a:p>
          <a:p>
            <a:pPr>
              <a:spcAft>
                <a:spcPts val="1200"/>
              </a:spcAft>
              <a:buFont typeface="Arial" panose="020B0604020202020204" pitchFamily="34" charset="0"/>
              <a:buChar char="•"/>
            </a:pPr>
            <a:r>
              <a:rPr lang="de-DE" sz="2000" dirty="0"/>
              <a:t>Ohne Migration bricht unser Wirtschafts- und Sozialsystem zusammen</a:t>
            </a:r>
          </a:p>
          <a:p>
            <a:pPr>
              <a:spcAft>
                <a:spcPts val="1200"/>
              </a:spcAft>
              <a:buFont typeface="Arial" panose="020B0604020202020204" pitchFamily="34" charset="0"/>
              <a:buChar char="•"/>
            </a:pPr>
            <a:r>
              <a:rPr lang="de-DE" sz="2000" dirty="0"/>
              <a:t>Alternative: Mehr Geburten oder gesteuerte Einwanderung</a:t>
            </a:r>
          </a:p>
        </p:txBody>
      </p:sp>
      <p:sp>
        <p:nvSpPr>
          <p:cNvPr id="5" name="Textfeld 4">
            <a:extLst>
              <a:ext uri="{FF2B5EF4-FFF2-40B4-BE49-F238E27FC236}">
                <a16:creationId xmlns:a16="http://schemas.microsoft.com/office/drawing/2014/main" xmlns="" id="{92736C84-82AB-84B8-9FF9-4A0DAB008484}"/>
              </a:ext>
            </a:extLst>
          </p:cNvPr>
          <p:cNvSpPr txBox="1"/>
          <p:nvPr/>
        </p:nvSpPr>
        <p:spPr>
          <a:xfrm>
            <a:off x="2445578" y="143028"/>
            <a:ext cx="6789038" cy="646331"/>
          </a:xfrm>
          <a:prstGeom prst="rect">
            <a:avLst/>
          </a:prstGeom>
          <a:noFill/>
        </p:spPr>
        <p:txBody>
          <a:bodyPr wrap="none" rtlCol="0">
            <a:spAutoFit/>
          </a:bodyPr>
          <a:lstStyle/>
          <a:p>
            <a:r>
              <a:rPr lang="de-DE" sz="3600" dirty="0"/>
              <a:t>Maßnahmen statt Populismus</a:t>
            </a:r>
          </a:p>
        </p:txBody>
      </p:sp>
      <p:sp>
        <p:nvSpPr>
          <p:cNvPr id="7" name="Textfeld 6">
            <a:extLst>
              <a:ext uri="{FF2B5EF4-FFF2-40B4-BE49-F238E27FC236}">
                <a16:creationId xmlns:a16="http://schemas.microsoft.com/office/drawing/2014/main" xmlns="" id="{103487B4-95EF-67C6-5CAA-A77AB2D3A420}"/>
              </a:ext>
            </a:extLst>
          </p:cNvPr>
          <p:cNvSpPr txBox="1"/>
          <p:nvPr/>
        </p:nvSpPr>
        <p:spPr>
          <a:xfrm>
            <a:off x="6313714" y="1039787"/>
            <a:ext cx="5704203" cy="5170646"/>
          </a:xfrm>
          <a:prstGeom prst="rect">
            <a:avLst/>
          </a:prstGeom>
          <a:solidFill>
            <a:schemeClr val="bg2"/>
          </a:solidFill>
        </p:spPr>
        <p:txBody>
          <a:bodyPr wrap="square">
            <a:spAutoFit/>
          </a:bodyPr>
          <a:lstStyle/>
          <a:p>
            <a:pPr>
              <a:spcAft>
                <a:spcPts val="1200"/>
              </a:spcAft>
            </a:pPr>
            <a:r>
              <a:rPr lang="de-DE" sz="2000" b="1" dirty="0">
                <a:solidFill>
                  <a:srgbClr val="FF0000"/>
                </a:solidFill>
              </a:rPr>
              <a:t>3. Legale Migration statt illegaler Migration fördern</a:t>
            </a:r>
          </a:p>
          <a:p>
            <a:pPr>
              <a:spcAft>
                <a:spcPts val="1200"/>
              </a:spcAft>
              <a:buFont typeface="Arial" panose="020B0604020202020204" pitchFamily="34" charset="0"/>
              <a:buChar char="•"/>
            </a:pPr>
            <a:r>
              <a:rPr lang="de-DE" sz="2000" dirty="0"/>
              <a:t>Legale Wege schaffen, um illegale Einwanderung zu reduzieren</a:t>
            </a:r>
          </a:p>
          <a:p>
            <a:pPr>
              <a:spcAft>
                <a:spcPts val="1200"/>
              </a:spcAft>
              <a:buFont typeface="Arial" panose="020B0604020202020204" pitchFamily="34" charset="0"/>
              <a:buChar char="•"/>
            </a:pPr>
            <a:r>
              <a:rPr lang="de-DE" sz="2000" dirty="0"/>
              <a:t>Afrika wächst rapide – präventive Maßnahmen notwendig</a:t>
            </a:r>
          </a:p>
          <a:p>
            <a:pPr>
              <a:spcAft>
                <a:spcPts val="1200"/>
              </a:spcAft>
              <a:buFont typeface="Arial" panose="020B0604020202020204" pitchFamily="34" charset="0"/>
              <a:buChar char="•"/>
            </a:pPr>
            <a:r>
              <a:rPr lang="de-DE" sz="2000" dirty="0"/>
              <a:t>Botschaften für Visa öffnen, Sprach- und Berufsausbildung fördern</a:t>
            </a:r>
          </a:p>
          <a:p>
            <a:pPr>
              <a:spcAft>
                <a:spcPts val="1200"/>
              </a:spcAft>
              <a:buFont typeface="Arial" panose="020B0604020202020204" pitchFamily="34" charset="0"/>
              <a:buChar char="•"/>
            </a:pPr>
            <a:r>
              <a:rPr lang="de-DE" sz="2000" dirty="0"/>
              <a:t>Auswahl nach Kriterien, Kriminalität verhindern</a:t>
            </a:r>
          </a:p>
          <a:p>
            <a:pPr>
              <a:spcAft>
                <a:spcPts val="1200"/>
              </a:spcAft>
            </a:pPr>
            <a:r>
              <a:rPr lang="de-DE" sz="2000" b="1" dirty="0">
                <a:solidFill>
                  <a:srgbClr val="FF0000"/>
                </a:solidFill>
              </a:rPr>
              <a:t>4. Sicherheitspolitik verschärfen</a:t>
            </a:r>
          </a:p>
          <a:p>
            <a:pPr>
              <a:spcAft>
                <a:spcPts val="1200"/>
              </a:spcAft>
              <a:buFont typeface="Arial" panose="020B0604020202020204" pitchFamily="34" charset="0"/>
              <a:buChar char="•"/>
            </a:pPr>
            <a:r>
              <a:rPr lang="de-DE" sz="2000" dirty="0"/>
              <a:t>Härtere Maßnahmen gegen Kriminalität</a:t>
            </a:r>
          </a:p>
          <a:p>
            <a:pPr>
              <a:spcAft>
                <a:spcPts val="1200"/>
              </a:spcAft>
              <a:buFont typeface="Arial" panose="020B0604020202020204" pitchFamily="34" charset="0"/>
              <a:buChar char="•"/>
            </a:pPr>
            <a:r>
              <a:rPr lang="de-DE" sz="2000" dirty="0"/>
              <a:t>Effektivere Gesetze für Polizei und Justiz</a:t>
            </a:r>
          </a:p>
        </p:txBody>
      </p:sp>
    </p:spTree>
    <p:extLst>
      <p:ext uri="{BB962C8B-B14F-4D97-AF65-F5344CB8AC3E}">
        <p14:creationId xmlns:p14="http://schemas.microsoft.com/office/powerpoint/2010/main" val="178413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9AA697BC-79FA-6660-A005-C0B8EB78919F}"/>
              </a:ext>
            </a:extLst>
          </p:cNvPr>
          <p:cNvSpPr>
            <a:spLocks noGrp="1"/>
          </p:cNvSpPr>
          <p:nvPr>
            <p:ph type="ftr" sz="quarter" idx="11"/>
          </p:nvPr>
        </p:nvSpPr>
        <p:spPr>
          <a:xfrm>
            <a:off x="9057759" y="6445862"/>
            <a:ext cx="3134241" cy="365125"/>
          </a:xfrm>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60750A10-CC80-5EF7-6BB2-02245CA21E80}"/>
              </a:ext>
            </a:extLst>
          </p:cNvPr>
          <p:cNvSpPr txBox="1"/>
          <p:nvPr/>
        </p:nvSpPr>
        <p:spPr>
          <a:xfrm>
            <a:off x="353181" y="659914"/>
            <a:ext cx="3944769" cy="2308324"/>
          </a:xfrm>
          <a:prstGeom prst="rect">
            <a:avLst/>
          </a:prstGeom>
          <a:noFill/>
        </p:spPr>
        <p:txBody>
          <a:bodyPr wrap="square">
            <a:spAutoFit/>
          </a:bodyPr>
          <a:lstStyle/>
          <a:p>
            <a:r>
              <a:rPr lang="x-none" sz="4000" b="1" dirty="0">
                <a:solidFill>
                  <a:schemeClr val="dk1"/>
                </a:solidFill>
              </a:rPr>
              <a:t>In Südtirol</a:t>
            </a:r>
          </a:p>
          <a:p>
            <a:r>
              <a:rPr lang="x-none" sz="4000" b="1" dirty="0">
                <a:solidFill>
                  <a:schemeClr val="dk1"/>
                </a:solidFill>
              </a:rPr>
              <a:t> </a:t>
            </a:r>
          </a:p>
          <a:p>
            <a:r>
              <a:rPr lang="x-none" sz="3200" b="1" dirty="0">
                <a:solidFill>
                  <a:srgbClr val="FF0000"/>
                </a:solidFill>
              </a:rPr>
              <a:t>Viele soziale Errungenschaften</a:t>
            </a:r>
            <a:endParaRPr lang="de-DE" sz="3200" b="1" dirty="0">
              <a:solidFill>
                <a:srgbClr val="FF0000"/>
              </a:solidFill>
            </a:endParaRPr>
          </a:p>
        </p:txBody>
      </p:sp>
      <p:pic>
        <p:nvPicPr>
          <p:cNvPr id="1026" name="Picture 2" descr="Dekorative Grafik">
            <a:extLst>
              <a:ext uri="{FF2B5EF4-FFF2-40B4-BE49-F238E27FC236}">
                <a16:creationId xmlns:a16="http://schemas.microsoft.com/office/drawing/2014/main" xmlns="" id="{B8AEF7EC-7521-292F-8BE9-FDCADC8A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81" y="2968238"/>
            <a:ext cx="5878286" cy="2411781"/>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xmlns="" id="{38CB283A-42D8-851C-19A8-601FC09580D3}"/>
              </a:ext>
            </a:extLst>
          </p:cNvPr>
          <p:cNvSpPr txBox="1"/>
          <p:nvPr/>
        </p:nvSpPr>
        <p:spPr>
          <a:xfrm>
            <a:off x="6660446" y="600315"/>
            <a:ext cx="5005926" cy="4914166"/>
          </a:xfrm>
          <a:prstGeom prst="rect">
            <a:avLst/>
          </a:prstGeom>
          <a:solidFill>
            <a:srgbClr val="DBF4D9"/>
          </a:solidFill>
        </p:spPr>
        <p:txBody>
          <a:bodyPr wrap="square">
            <a:spAutoFit/>
          </a:bodyPr>
          <a:lstStyle/>
          <a:p>
            <a:pPr algn="l">
              <a:spcAft>
                <a:spcPts val="750"/>
              </a:spcAft>
              <a:buFont typeface="Arial" panose="020B0604020202020204" pitchFamily="34" charset="0"/>
              <a:buChar char="•"/>
            </a:pPr>
            <a:r>
              <a:rPr lang="de-DE" sz="2000" b="0" i="0" u="sng" dirty="0">
                <a:effectLst/>
                <a:hlinkClick r:id="rId3">
                  <a:extLst>
                    <a:ext uri="{A12FA001-AC4F-418D-AE19-62706E023703}">
                      <ahyp:hlinkClr xmlns:ahyp="http://schemas.microsoft.com/office/drawing/2018/hyperlinkcolor" xmlns="" val="tx"/>
                    </a:ext>
                  </a:extLst>
                </a:hlinkClick>
              </a:rPr>
              <a:t> Kinder- und Jugendhilfe</a:t>
            </a:r>
            <a:endParaRPr lang="de-DE" sz="2000" b="0" i="0" u="sng" dirty="0">
              <a:effectLst/>
            </a:endParaRPr>
          </a:p>
          <a:p>
            <a:pPr algn="l">
              <a:spcAft>
                <a:spcPts val="750"/>
              </a:spcAft>
              <a:buFont typeface="Arial" panose="020B0604020202020204" pitchFamily="34" charset="0"/>
              <a:buChar char="•"/>
            </a:pPr>
            <a:r>
              <a:rPr lang="de-DE" sz="2000" u="sng" dirty="0"/>
              <a:t> Jugendförderung</a:t>
            </a:r>
            <a:endParaRPr lang="de-DE" sz="2000" b="0" i="0" u="sng" dirty="0">
              <a:effectLst/>
            </a:endParaRPr>
          </a:p>
          <a:p>
            <a:pPr algn="l">
              <a:spcAft>
                <a:spcPts val="750"/>
              </a:spcAft>
              <a:buFont typeface="Arial" panose="020B0604020202020204" pitchFamily="34" charset="0"/>
              <a:buChar char="•"/>
            </a:pPr>
            <a:r>
              <a:rPr lang="de-DE" sz="2000" u="sng" dirty="0"/>
              <a:t> Bildungssystem und Stipendien</a:t>
            </a:r>
          </a:p>
          <a:p>
            <a:pPr algn="l">
              <a:spcAft>
                <a:spcPts val="750"/>
              </a:spcAft>
              <a:buFont typeface="Arial" panose="020B0604020202020204" pitchFamily="34" charset="0"/>
              <a:buChar char="•"/>
            </a:pPr>
            <a:r>
              <a:rPr lang="de-DE" sz="2000" b="0" i="0" u="none" strike="noStrike" dirty="0">
                <a:effectLst/>
                <a:hlinkClick r:id="rId4">
                  <a:extLst>
                    <a:ext uri="{A12FA001-AC4F-418D-AE19-62706E023703}">
                      <ahyp:hlinkClr xmlns:ahyp="http://schemas.microsoft.com/office/drawing/2018/hyperlinkcolor" xmlns="" val="tx"/>
                    </a:ext>
                  </a:extLst>
                </a:hlinkClick>
              </a:rPr>
              <a:t> Pflegegeld</a:t>
            </a:r>
            <a:endParaRPr lang="de-DE" sz="2000" b="0" i="0" dirty="0">
              <a:effectLst/>
            </a:endParaRPr>
          </a:p>
          <a:p>
            <a:pPr algn="l">
              <a:spcAft>
                <a:spcPts val="750"/>
              </a:spcAft>
              <a:buFont typeface="Arial" panose="020B0604020202020204" pitchFamily="34" charset="0"/>
              <a:buChar char="•"/>
            </a:pPr>
            <a:r>
              <a:rPr lang="de-DE" sz="2000" b="0" i="0" u="sng" dirty="0">
                <a:effectLst/>
                <a:hlinkClick r:id="rId5">
                  <a:extLst>
                    <a:ext uri="{A12FA001-AC4F-418D-AE19-62706E023703}">
                      <ahyp:hlinkClr xmlns:ahyp="http://schemas.microsoft.com/office/drawing/2018/hyperlinkcolor" xmlns="" val="tx"/>
                    </a:ext>
                  </a:extLst>
                </a:hlinkClick>
              </a:rPr>
              <a:t> Finanzielle Sozialhilfe</a:t>
            </a:r>
            <a:endParaRPr lang="de-DE" sz="2000" u="sng" dirty="0"/>
          </a:p>
          <a:p>
            <a:pPr marL="285750" indent="-285750">
              <a:spcAft>
                <a:spcPts val="750"/>
              </a:spcAft>
              <a:buFont typeface="Arial" panose="020B0604020202020204" pitchFamily="34" charset="0"/>
              <a:buChar char="•"/>
            </a:pPr>
            <a:r>
              <a:rPr lang="de-DE" sz="2000" u="sng" dirty="0"/>
              <a:t>Mietunterstützung </a:t>
            </a:r>
          </a:p>
          <a:p>
            <a:pPr algn="l">
              <a:spcAft>
                <a:spcPts val="750"/>
              </a:spcAft>
              <a:buFont typeface="Arial" panose="020B0604020202020204" pitchFamily="34" charset="0"/>
              <a:buChar char="•"/>
            </a:pPr>
            <a:r>
              <a:rPr lang="de-DE" sz="2000" b="0" i="0" u="sng" dirty="0">
                <a:effectLst/>
                <a:hlinkClick r:id="rId6">
                  <a:extLst>
                    <a:ext uri="{A12FA001-AC4F-418D-AE19-62706E023703}">
                      <ahyp:hlinkClr xmlns:ahyp="http://schemas.microsoft.com/office/drawing/2018/hyperlinkcolor" xmlns="" val="tx"/>
                    </a:ext>
                  </a:extLst>
                </a:hlinkClick>
              </a:rPr>
              <a:t>Senioren</a:t>
            </a:r>
            <a:endParaRPr lang="de-DE" sz="2000" b="0" i="0" dirty="0">
              <a:effectLst/>
            </a:endParaRPr>
          </a:p>
          <a:p>
            <a:pPr algn="l">
              <a:spcAft>
                <a:spcPts val="750"/>
              </a:spcAft>
              <a:buFont typeface="Arial" panose="020B0604020202020204" pitchFamily="34" charset="0"/>
              <a:buChar char="•"/>
            </a:pPr>
            <a:r>
              <a:rPr lang="de-DE" sz="2000" b="0" i="0" u="sng" dirty="0">
                <a:effectLst/>
                <a:hlinkClick r:id="rId7">
                  <a:extLst>
                    <a:ext uri="{A12FA001-AC4F-418D-AE19-62706E023703}">
                      <ahyp:hlinkClr xmlns:ahyp="http://schemas.microsoft.com/office/drawing/2018/hyperlinkcolor" xmlns="" val="tx"/>
                    </a:ext>
                  </a:extLst>
                </a:hlinkClick>
              </a:rPr>
              <a:t> Menschen mit Behinderungen,</a:t>
            </a:r>
          </a:p>
          <a:p>
            <a:pPr algn="l">
              <a:spcAft>
                <a:spcPts val="750"/>
              </a:spcAft>
              <a:buFont typeface="Arial" panose="020B0604020202020204" pitchFamily="34" charset="0"/>
              <a:buChar char="•"/>
            </a:pPr>
            <a:r>
              <a:rPr lang="de-DE" sz="2000" dirty="0">
                <a:hlinkClick r:id="rId7">
                  <a:extLst>
                    <a:ext uri="{A12FA001-AC4F-418D-AE19-62706E023703}">
                      <ahyp:hlinkClr xmlns:ahyp="http://schemas.microsoft.com/office/drawing/2018/hyperlinkcolor" xmlns="" val="tx"/>
                    </a:ext>
                  </a:extLst>
                </a:hlinkClick>
              </a:rPr>
              <a:t>Sozialpsychiatrie und Abhängigkeiten</a:t>
            </a:r>
            <a:endParaRPr lang="de-DE" sz="2000" dirty="0"/>
          </a:p>
          <a:p>
            <a:pPr algn="l">
              <a:spcAft>
                <a:spcPts val="750"/>
              </a:spcAft>
              <a:buFont typeface="Arial" panose="020B0604020202020204" pitchFamily="34" charset="0"/>
              <a:buChar char="•"/>
            </a:pPr>
            <a:r>
              <a:rPr lang="de-DE" sz="2000" dirty="0">
                <a:hlinkClick r:id="rId8">
                  <a:extLst>
                    <a:ext uri="{A12FA001-AC4F-418D-AE19-62706E023703}">
                      <ahyp:hlinkClr xmlns:ahyp="http://schemas.microsoft.com/office/drawing/2018/hyperlinkcolor" xmlns="" val="tx"/>
                    </a:ext>
                  </a:extLst>
                </a:hlinkClick>
              </a:rPr>
              <a:t> Dienstleistungen im sozialen Bereich</a:t>
            </a:r>
            <a:endParaRPr lang="de-DE" sz="2000" dirty="0"/>
          </a:p>
          <a:p>
            <a:pPr marL="285750" indent="-285750">
              <a:spcAft>
                <a:spcPts val="750"/>
              </a:spcAft>
              <a:buFont typeface="Arial" panose="020B0604020202020204" pitchFamily="34" charset="0"/>
              <a:buChar char="•"/>
            </a:pPr>
            <a:r>
              <a:rPr lang="de-DE" sz="2000" dirty="0"/>
              <a:t> Krankenhaus </a:t>
            </a:r>
          </a:p>
          <a:p>
            <a:pPr algn="l">
              <a:spcAft>
                <a:spcPts val="750"/>
              </a:spcAft>
              <a:buFont typeface="Arial" panose="020B0604020202020204" pitchFamily="34" charset="0"/>
              <a:buChar char="•"/>
            </a:pPr>
            <a:r>
              <a:rPr lang="de-DE" sz="2000" b="0" i="0" u="sng" dirty="0">
                <a:effectLst/>
                <a:hlinkClick r:id="rId9">
                  <a:extLst>
                    <a:ext uri="{A12FA001-AC4F-418D-AE19-62706E023703}">
                      <ahyp:hlinkClr xmlns:ahyp="http://schemas.microsoft.com/office/drawing/2018/hyperlinkcolor" xmlns="" val="tx"/>
                    </a:ext>
                  </a:extLst>
                </a:hlinkClick>
              </a:rPr>
              <a:t> Seniorenwohnheime </a:t>
            </a:r>
            <a:r>
              <a:rPr lang="de-DE" sz="2000" b="0" i="0" u="sng" dirty="0">
                <a:effectLst/>
                <a:hlinkClick r:id="rId10" tooltip="Amt für Senioren und Sozialsprengel">
                  <a:extLst>
                    <a:ext uri="{A12FA001-AC4F-418D-AE19-62706E023703}">
                      <ahyp:hlinkClr xmlns:ahyp="http://schemas.microsoft.com/office/drawing/2018/hyperlinkcolor" xmlns="" val="tx"/>
                    </a:ext>
                  </a:extLst>
                </a:hlinkClick>
              </a:rPr>
              <a:t>Sozialsprengel</a:t>
            </a:r>
            <a:endParaRPr lang="de-DE" sz="2000" b="0" i="0" u="sng" dirty="0">
              <a:effectLst/>
            </a:endParaRPr>
          </a:p>
        </p:txBody>
      </p:sp>
      <p:sp>
        <p:nvSpPr>
          <p:cNvPr id="9" name="Textfeld 8">
            <a:extLst>
              <a:ext uri="{FF2B5EF4-FFF2-40B4-BE49-F238E27FC236}">
                <a16:creationId xmlns:a16="http://schemas.microsoft.com/office/drawing/2014/main" xmlns="" id="{A216D589-9FDB-5C22-E1A1-227181146E17}"/>
              </a:ext>
            </a:extLst>
          </p:cNvPr>
          <p:cNvSpPr txBox="1"/>
          <p:nvPr/>
        </p:nvSpPr>
        <p:spPr>
          <a:xfrm>
            <a:off x="766777" y="5920223"/>
            <a:ext cx="10061302" cy="707886"/>
          </a:xfrm>
          <a:prstGeom prst="rect">
            <a:avLst/>
          </a:prstGeom>
          <a:solidFill>
            <a:schemeClr val="bg1"/>
          </a:solidFill>
          <a:ln>
            <a:solidFill>
              <a:schemeClr val="bg1">
                <a:lumMod val="50000"/>
              </a:schemeClr>
            </a:solidFill>
          </a:ln>
        </p:spPr>
        <p:txBody>
          <a:bodyPr wrap="square" rtlCol="0">
            <a:spAutoFit/>
          </a:bodyPr>
          <a:lstStyle/>
          <a:p>
            <a:pPr marL="285750" indent="-285750" algn="ctr">
              <a:buFont typeface="Wingdings" pitchFamily="2" charset="2"/>
              <a:buChar char="Ø"/>
            </a:pPr>
            <a:r>
              <a:rPr lang="de-DE" sz="4000" dirty="0">
                <a:solidFill>
                  <a:srgbClr val="FF0000"/>
                </a:solidFill>
              </a:rPr>
              <a:t>Problem: Einkommen</a:t>
            </a:r>
          </a:p>
        </p:txBody>
      </p:sp>
    </p:spTree>
    <p:extLst>
      <p:ext uri="{BB962C8B-B14F-4D97-AF65-F5344CB8AC3E}">
        <p14:creationId xmlns:p14="http://schemas.microsoft.com/office/powerpoint/2010/main" val="4158544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606E4E10-67BD-1880-BAE2-61226D03C246}"/>
              </a:ext>
            </a:extLst>
          </p:cNvPr>
          <p:cNvSpPr>
            <a:spLocks noGrp="1"/>
          </p:cNvSpPr>
          <p:nvPr>
            <p:ph type="ftr" sz="quarter" idx="11"/>
          </p:nvPr>
        </p:nvSpPr>
        <p:spPr>
          <a:xfrm>
            <a:off x="8554722" y="6338276"/>
            <a:ext cx="3134241"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graphicFrame>
        <p:nvGraphicFramePr>
          <p:cNvPr id="3" name="Tabelle 2">
            <a:extLst>
              <a:ext uri="{FF2B5EF4-FFF2-40B4-BE49-F238E27FC236}">
                <a16:creationId xmlns:a16="http://schemas.microsoft.com/office/drawing/2014/main" xmlns="" id="{AEA593EA-D259-1B19-13AA-33437901D434}"/>
              </a:ext>
            </a:extLst>
          </p:cNvPr>
          <p:cNvGraphicFramePr>
            <a:graphicFrameLocks noGrp="1"/>
          </p:cNvGraphicFramePr>
          <p:nvPr>
            <p:extLst>
              <p:ext uri="{D42A27DB-BD31-4B8C-83A1-F6EECF244321}">
                <p14:modId xmlns:p14="http://schemas.microsoft.com/office/powerpoint/2010/main" val="2787562804"/>
              </p:ext>
            </p:extLst>
          </p:nvPr>
        </p:nvGraphicFramePr>
        <p:xfrm>
          <a:off x="1316443" y="1219200"/>
          <a:ext cx="4285345" cy="4833529"/>
        </p:xfrm>
        <a:graphic>
          <a:graphicData uri="http://schemas.openxmlformats.org/drawingml/2006/table">
            <a:tbl>
              <a:tblPr firstRow="1" firstCol="1" bandRow="1">
                <a:tableStyleId>{5C22544A-7EE6-4342-B048-85BDC9FD1C3A}</a:tableStyleId>
              </a:tblPr>
              <a:tblGrid>
                <a:gridCol w="1542145">
                  <a:extLst>
                    <a:ext uri="{9D8B030D-6E8A-4147-A177-3AD203B41FA5}">
                      <a16:colId xmlns:a16="http://schemas.microsoft.com/office/drawing/2014/main" xmlns="" val="688891327"/>
                    </a:ext>
                  </a:extLst>
                </a:gridCol>
                <a:gridCol w="1242867">
                  <a:extLst>
                    <a:ext uri="{9D8B030D-6E8A-4147-A177-3AD203B41FA5}">
                      <a16:colId xmlns:a16="http://schemas.microsoft.com/office/drawing/2014/main" xmlns="" val="3821327987"/>
                    </a:ext>
                  </a:extLst>
                </a:gridCol>
                <a:gridCol w="1500333">
                  <a:extLst>
                    <a:ext uri="{9D8B030D-6E8A-4147-A177-3AD203B41FA5}">
                      <a16:colId xmlns:a16="http://schemas.microsoft.com/office/drawing/2014/main" xmlns="" val="2499004524"/>
                    </a:ext>
                  </a:extLst>
                </a:gridCol>
              </a:tblGrid>
              <a:tr h="1010194">
                <a:tc>
                  <a:txBody>
                    <a:bodyPr/>
                    <a:lstStyle/>
                    <a:p>
                      <a:pPr algn="ctr" fontAlgn="ctr"/>
                      <a:r>
                        <a:rPr lang="x-none" sz="2000" u="none" strike="noStrike" dirty="0">
                          <a:effectLst/>
                        </a:rPr>
                        <a:t>Regionen</a:t>
                      </a:r>
                      <a:endParaRPr lang="x-none"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x-none" sz="2000" u="none" strike="noStrike" dirty="0">
                          <a:effectLst/>
                        </a:rPr>
                        <a:t>BiP pro Kopf</a:t>
                      </a:r>
                      <a:endParaRPr lang="x-none"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x-none" sz="1800" u="none" strike="noStrike" dirty="0">
                          <a:effectLst/>
                        </a:rPr>
                        <a:t>Netto-Einkommen pro Kopf</a:t>
                      </a:r>
                      <a:endParaRPr lang="x-none" sz="18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3976386237"/>
                  </a:ext>
                </a:extLst>
              </a:tr>
              <a:tr h="215900">
                <a:tc>
                  <a:txBody>
                    <a:bodyPr/>
                    <a:lstStyle/>
                    <a:p>
                      <a:pPr algn="ctr" fontAlgn="ctr"/>
                      <a:r>
                        <a:rPr lang="x-none" sz="2400" u="none" strike="noStrike" dirty="0">
                          <a:solidFill>
                            <a:schemeClr val="bg1"/>
                          </a:solidFill>
                          <a:effectLst/>
                        </a:rPr>
                        <a:t>Südtirol</a:t>
                      </a:r>
                      <a:endParaRPr lang="x-none" sz="2400" b="0" i="0" u="none" strike="noStrike" dirty="0">
                        <a:solidFill>
                          <a:schemeClr val="bg1"/>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solidFill>
                            <a:srgbClr val="FF0000"/>
                          </a:solidFill>
                          <a:effectLst/>
                        </a:rPr>
                        <a:t>59.800</a:t>
                      </a:r>
                      <a:endParaRPr lang="x-none" sz="2000" b="0" i="0" u="none" strike="noStrike" dirty="0">
                        <a:solidFill>
                          <a:srgbClr val="FF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solidFill>
                            <a:srgbClr val="FF0000"/>
                          </a:solidFill>
                          <a:effectLst/>
                        </a:rPr>
                        <a:t>31.355</a:t>
                      </a:r>
                      <a:endParaRPr lang="x-none" sz="2000" b="0" i="0" u="none" strike="noStrike" dirty="0">
                        <a:solidFill>
                          <a:srgbClr val="FF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114285929"/>
                  </a:ext>
                </a:extLst>
              </a:tr>
              <a:tr h="215900">
                <a:tc>
                  <a:txBody>
                    <a:bodyPr/>
                    <a:lstStyle/>
                    <a:p>
                      <a:pPr algn="ctr" fontAlgn="ctr"/>
                      <a:r>
                        <a:rPr lang="x-none" sz="2000" u="none" strike="noStrike">
                          <a:effectLst/>
                        </a:rPr>
                        <a:t>Lombardei</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49.100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a:effectLst/>
                        </a:rPr>
                        <a:t>27.243</a:t>
                      </a:r>
                      <a:endParaRPr lang="x-none"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3180156137"/>
                  </a:ext>
                </a:extLst>
              </a:tr>
              <a:tr h="215900">
                <a:tc>
                  <a:txBody>
                    <a:bodyPr/>
                    <a:lstStyle/>
                    <a:p>
                      <a:pPr algn="ctr" fontAlgn="ctr"/>
                      <a:r>
                        <a:rPr lang="x-none" sz="2000" u="none" strike="noStrike">
                          <a:effectLst/>
                        </a:rPr>
                        <a:t>Trentino</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46.400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a:effectLst/>
                        </a:rPr>
                        <a:t>24.943</a:t>
                      </a:r>
                      <a:endParaRPr lang="x-none"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427585380"/>
                  </a:ext>
                </a:extLst>
              </a:tr>
              <a:tr h="215900">
                <a:tc>
                  <a:txBody>
                    <a:bodyPr/>
                    <a:lstStyle/>
                    <a:p>
                      <a:pPr algn="ctr" fontAlgn="ctr"/>
                      <a:r>
                        <a:rPr lang="x-none" sz="2000" u="none" strike="noStrike">
                          <a:effectLst/>
                        </a:rPr>
                        <a:t>Aosta-Tal</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46.300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a:effectLst/>
                        </a:rPr>
                        <a:t>25.152</a:t>
                      </a:r>
                      <a:endParaRPr lang="x-none"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3752636652"/>
                  </a:ext>
                </a:extLst>
              </a:tr>
              <a:tr h="215900">
                <a:tc>
                  <a:txBody>
                    <a:bodyPr/>
                    <a:lstStyle/>
                    <a:p>
                      <a:pPr algn="ctr" fontAlgn="ctr"/>
                      <a:r>
                        <a:rPr lang="x-none" sz="2000" u="none" strike="noStrike">
                          <a:effectLst/>
                        </a:rPr>
                        <a:t>E. Romagna</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43.300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26.072</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815435638"/>
                  </a:ext>
                </a:extLst>
              </a:tr>
              <a:tr h="215900">
                <a:tc>
                  <a:txBody>
                    <a:bodyPr/>
                    <a:lstStyle/>
                    <a:p>
                      <a:pPr algn="ctr" fontAlgn="ctr"/>
                      <a:r>
                        <a:rPr lang="x-none" sz="2000" u="none" strike="noStrike">
                          <a:effectLst/>
                        </a:rPr>
                        <a:t>Latium</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41.800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23.348</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700546874"/>
                  </a:ext>
                </a:extLst>
              </a:tr>
              <a:tr h="215900">
                <a:tc>
                  <a:txBody>
                    <a:bodyPr/>
                    <a:lstStyle/>
                    <a:p>
                      <a:pPr algn="ctr" fontAlgn="ctr"/>
                      <a:r>
                        <a:rPr lang="x-none" sz="2000" u="none" strike="noStrike">
                          <a:effectLst/>
                        </a:rPr>
                        <a:t>Venetien</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a:effectLst/>
                        </a:rPr>
                        <a:t>40.600</a:t>
                      </a:r>
                      <a:endParaRPr lang="x-none" sz="200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24.103</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971899933"/>
                  </a:ext>
                </a:extLst>
              </a:tr>
              <a:tr h="215900">
                <a:tc>
                  <a:txBody>
                    <a:bodyPr/>
                    <a:lstStyle/>
                    <a:p>
                      <a:pPr algn="ctr" fontAlgn="ctr"/>
                      <a:r>
                        <a:rPr lang="x-none" sz="2000" u="none" strike="noStrike">
                          <a:effectLst/>
                        </a:rPr>
                        <a:t>Ligurien</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a:effectLst/>
                        </a:rPr>
                        <a:t>37.800</a:t>
                      </a:r>
                      <a:endParaRPr lang="x-none" sz="200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25.085</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703530790"/>
                  </a:ext>
                </a:extLst>
              </a:tr>
              <a:tr h="431800">
                <a:tc>
                  <a:txBody>
                    <a:bodyPr/>
                    <a:lstStyle/>
                    <a:p>
                      <a:pPr algn="ctr" fontAlgn="ctr"/>
                      <a:r>
                        <a:rPr lang="x-none" sz="2000" u="none" strike="noStrike">
                          <a:effectLst/>
                        </a:rPr>
                        <a:t>Friaul-J-Venetien</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a:effectLst/>
                        </a:rPr>
                        <a:t>37.700</a:t>
                      </a:r>
                      <a:endParaRPr lang="x-none" sz="200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23.494</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1726746466"/>
                  </a:ext>
                </a:extLst>
              </a:tr>
              <a:tr h="215900">
                <a:tc>
                  <a:txBody>
                    <a:bodyPr/>
                    <a:lstStyle/>
                    <a:p>
                      <a:pPr algn="ctr" fontAlgn="ctr"/>
                      <a:r>
                        <a:rPr lang="x-none" sz="2000" u="none" strike="noStrike">
                          <a:effectLst/>
                        </a:rPr>
                        <a:t>Toskana</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a:effectLst/>
                        </a:rPr>
                        <a:t>37.700</a:t>
                      </a:r>
                      <a:endParaRPr lang="x-none" sz="200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23.494</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042274081"/>
                  </a:ext>
                </a:extLst>
              </a:tr>
              <a:tr h="215900">
                <a:tc>
                  <a:txBody>
                    <a:bodyPr/>
                    <a:lstStyle/>
                    <a:p>
                      <a:pPr algn="ctr" fontAlgn="ctr"/>
                      <a:r>
                        <a:rPr lang="x-none" sz="2000" u="none" strike="noStrike">
                          <a:effectLst/>
                        </a:rPr>
                        <a:t>Piemont</a:t>
                      </a:r>
                      <a:endParaRPr lang="x-none" sz="2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a:effectLst/>
                        </a:rPr>
                        <a:t>36.700</a:t>
                      </a:r>
                      <a:endParaRPr lang="x-none" sz="200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24.416</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687826959"/>
                  </a:ext>
                </a:extLst>
              </a:tr>
            </a:tbl>
          </a:graphicData>
        </a:graphic>
      </p:graphicFrame>
      <p:graphicFrame>
        <p:nvGraphicFramePr>
          <p:cNvPr id="4" name="Tabelle 3">
            <a:extLst>
              <a:ext uri="{FF2B5EF4-FFF2-40B4-BE49-F238E27FC236}">
                <a16:creationId xmlns:a16="http://schemas.microsoft.com/office/drawing/2014/main" xmlns="" id="{286D739B-4428-52A7-814B-BF581A070D8C}"/>
              </a:ext>
            </a:extLst>
          </p:cNvPr>
          <p:cNvGraphicFramePr>
            <a:graphicFrameLocks noGrp="1"/>
          </p:cNvGraphicFramePr>
          <p:nvPr>
            <p:extLst>
              <p:ext uri="{D42A27DB-BD31-4B8C-83A1-F6EECF244321}">
                <p14:modId xmlns:p14="http://schemas.microsoft.com/office/powerpoint/2010/main" val="3586766212"/>
              </p:ext>
            </p:extLst>
          </p:nvPr>
        </p:nvGraphicFramePr>
        <p:xfrm>
          <a:off x="6096000" y="1196101"/>
          <a:ext cx="4746171" cy="4855301"/>
        </p:xfrm>
        <a:graphic>
          <a:graphicData uri="http://schemas.openxmlformats.org/drawingml/2006/table">
            <a:tbl>
              <a:tblPr firstRow="1" firstCol="1" bandRow="1">
                <a:tableStyleId>{5C22544A-7EE6-4342-B048-85BDC9FD1C3A}</a:tableStyleId>
              </a:tblPr>
              <a:tblGrid>
                <a:gridCol w="1589116">
                  <a:extLst>
                    <a:ext uri="{9D8B030D-6E8A-4147-A177-3AD203B41FA5}">
                      <a16:colId xmlns:a16="http://schemas.microsoft.com/office/drawing/2014/main" xmlns="" val="3705271165"/>
                    </a:ext>
                  </a:extLst>
                </a:gridCol>
                <a:gridCol w="1398958">
                  <a:extLst>
                    <a:ext uri="{9D8B030D-6E8A-4147-A177-3AD203B41FA5}">
                      <a16:colId xmlns:a16="http://schemas.microsoft.com/office/drawing/2014/main" xmlns="" val="202479893"/>
                    </a:ext>
                  </a:extLst>
                </a:gridCol>
                <a:gridCol w="1758097">
                  <a:extLst>
                    <a:ext uri="{9D8B030D-6E8A-4147-A177-3AD203B41FA5}">
                      <a16:colId xmlns:a16="http://schemas.microsoft.com/office/drawing/2014/main" xmlns="" val="3054327112"/>
                    </a:ext>
                  </a:extLst>
                </a:gridCol>
              </a:tblGrid>
              <a:tr h="1043231">
                <a:tc>
                  <a:txBody>
                    <a:bodyPr/>
                    <a:lstStyle/>
                    <a:p>
                      <a:pPr algn="ctr" fontAlgn="ctr"/>
                      <a:r>
                        <a:rPr lang="x-none" sz="2000" u="none" strike="noStrike" dirty="0">
                          <a:effectLst/>
                        </a:rPr>
                        <a:t>Regionen</a:t>
                      </a:r>
                      <a:endParaRPr lang="x-none"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x-none" sz="2000" u="none" strike="noStrike" dirty="0">
                          <a:effectLst/>
                        </a:rPr>
                        <a:t>BiP pro Kopf</a:t>
                      </a:r>
                      <a:endParaRPr lang="x-none"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x-none" sz="1800" u="none" strike="noStrike" dirty="0">
                          <a:effectLst/>
                        </a:rPr>
                        <a:t>Netto-Einkommen pro Kopf</a:t>
                      </a:r>
                      <a:endParaRPr lang="x-none" sz="18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3180496542"/>
                  </a:ext>
                </a:extLst>
              </a:tr>
              <a:tr h="349324">
                <a:tc>
                  <a:txBody>
                    <a:bodyPr/>
                    <a:lstStyle/>
                    <a:p>
                      <a:pPr algn="just" fontAlgn="ctr"/>
                      <a:r>
                        <a:rPr lang="x-none" sz="2000" u="none" strike="noStrike" dirty="0">
                          <a:effectLst/>
                        </a:rPr>
                        <a:t>Marken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33.200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a:effectLst/>
                        </a:rPr>
                        <a:t>22.116</a:t>
                      </a:r>
                      <a:endParaRPr lang="x-none"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28355151"/>
                  </a:ext>
                </a:extLst>
              </a:tr>
              <a:tr h="349324">
                <a:tc>
                  <a:txBody>
                    <a:bodyPr/>
                    <a:lstStyle/>
                    <a:p>
                      <a:pPr algn="just" fontAlgn="ctr"/>
                      <a:r>
                        <a:rPr lang="x-none" sz="2000" u="none" strike="noStrike" dirty="0">
                          <a:effectLst/>
                        </a:rPr>
                        <a:t>Abruzzen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31.000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19.768</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1297228251"/>
                  </a:ext>
                </a:extLst>
              </a:tr>
              <a:tr h="349324">
                <a:tc>
                  <a:txBody>
                    <a:bodyPr/>
                    <a:lstStyle/>
                    <a:p>
                      <a:pPr algn="just" fontAlgn="ctr"/>
                      <a:r>
                        <a:rPr lang="x-none" sz="2000" u="none" strike="noStrike" dirty="0">
                          <a:effectLst/>
                        </a:rPr>
                        <a:t>Umbrien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30.500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21.636</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3369368947"/>
                  </a:ext>
                </a:extLst>
              </a:tr>
              <a:tr h="349324">
                <a:tc>
                  <a:txBody>
                    <a:bodyPr/>
                    <a:lstStyle/>
                    <a:p>
                      <a:pPr algn="just" fontAlgn="ctr"/>
                      <a:r>
                        <a:rPr lang="x-none" sz="2000" u="none" strike="noStrike" dirty="0">
                          <a:effectLst/>
                        </a:rPr>
                        <a:t>Basilikata</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27.500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17.336</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905105676"/>
                  </a:ext>
                </a:extLst>
              </a:tr>
              <a:tr h="349324">
                <a:tc>
                  <a:txBody>
                    <a:bodyPr/>
                    <a:lstStyle/>
                    <a:p>
                      <a:pPr algn="just" fontAlgn="ctr"/>
                      <a:r>
                        <a:rPr lang="x-none" sz="2000" u="none" strike="noStrike" dirty="0">
                          <a:effectLst/>
                        </a:rPr>
                        <a:t>Molise</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26.700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18.212</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3133856271"/>
                  </a:ext>
                </a:extLst>
              </a:tr>
              <a:tr h="354702">
                <a:tc>
                  <a:txBody>
                    <a:bodyPr/>
                    <a:lstStyle/>
                    <a:p>
                      <a:pPr algn="just" fontAlgn="ctr"/>
                      <a:r>
                        <a:rPr lang="x-none" sz="2000" u="none" strike="noStrike" dirty="0">
                          <a:effectLst/>
                        </a:rPr>
                        <a:t>Sardinien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26.300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19.064</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652166871"/>
                  </a:ext>
                </a:extLst>
              </a:tr>
              <a:tr h="408729">
                <a:tc>
                  <a:txBody>
                    <a:bodyPr/>
                    <a:lstStyle/>
                    <a:p>
                      <a:pPr algn="just" fontAlgn="ctr"/>
                      <a:r>
                        <a:rPr lang="x-none" sz="2000" u="none" strike="noStrike" dirty="0">
                          <a:effectLst/>
                        </a:rPr>
                        <a:t>Apulien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23.500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17.148</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1351566783"/>
                  </a:ext>
                </a:extLst>
              </a:tr>
              <a:tr h="451419">
                <a:tc>
                  <a:txBody>
                    <a:bodyPr/>
                    <a:lstStyle/>
                    <a:p>
                      <a:pPr algn="just" fontAlgn="ctr"/>
                      <a:r>
                        <a:rPr lang="x-none" sz="2000" u="none" strike="noStrike" dirty="0">
                          <a:effectLst/>
                        </a:rPr>
                        <a:t>Kampanien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23.200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16.445</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91827023"/>
                  </a:ext>
                </a:extLst>
              </a:tr>
              <a:tr h="466638">
                <a:tc>
                  <a:txBody>
                    <a:bodyPr/>
                    <a:lstStyle/>
                    <a:p>
                      <a:pPr algn="just" fontAlgn="ctr"/>
                      <a:r>
                        <a:rPr lang="x-none" sz="2000" u="none" strike="noStrike" dirty="0">
                          <a:effectLst/>
                        </a:rPr>
                        <a:t>Sizilien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dirty="0">
                          <a:effectLst/>
                        </a:rPr>
                        <a:t>22.900</a:t>
                      </a:r>
                      <a:endParaRPr lang="x-none" sz="2000" b="0"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16.907</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2130262070"/>
                  </a:ext>
                </a:extLst>
              </a:tr>
              <a:tr h="383962">
                <a:tc>
                  <a:txBody>
                    <a:bodyPr/>
                    <a:lstStyle/>
                    <a:p>
                      <a:pPr algn="just" fontAlgn="ctr"/>
                      <a:r>
                        <a:rPr lang="x-none" sz="2000" u="none" strike="noStrike" dirty="0">
                          <a:effectLst/>
                        </a:rPr>
                        <a:t>Kalabrien</a:t>
                      </a:r>
                      <a:endParaRPr lang="x-none" sz="2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x-none" sz="2000" u="none" strike="noStrike">
                          <a:effectLst/>
                        </a:rPr>
                        <a:t>21.000</a:t>
                      </a:r>
                      <a:endParaRPr lang="x-none" sz="2000" b="0"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x-none" sz="2000" u="none" strike="noStrike" dirty="0">
                          <a:effectLst/>
                        </a:rPr>
                        <a:t>16.173</a:t>
                      </a:r>
                      <a:endParaRPr lang="x-none" sz="2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xmlns="" val="39371573"/>
                  </a:ext>
                </a:extLst>
              </a:tr>
            </a:tbl>
          </a:graphicData>
        </a:graphic>
      </p:graphicFrame>
      <p:sp>
        <p:nvSpPr>
          <p:cNvPr id="6" name="Textfeld 5">
            <a:extLst>
              <a:ext uri="{FF2B5EF4-FFF2-40B4-BE49-F238E27FC236}">
                <a16:creationId xmlns:a16="http://schemas.microsoft.com/office/drawing/2014/main" xmlns="" id="{C8FC8D60-478B-F772-B77E-E4CF86B48652}"/>
              </a:ext>
            </a:extLst>
          </p:cNvPr>
          <p:cNvSpPr txBox="1"/>
          <p:nvPr/>
        </p:nvSpPr>
        <p:spPr>
          <a:xfrm>
            <a:off x="2547257" y="154599"/>
            <a:ext cx="7574585" cy="954107"/>
          </a:xfrm>
          <a:prstGeom prst="rect">
            <a:avLst/>
          </a:prstGeom>
          <a:noFill/>
        </p:spPr>
        <p:txBody>
          <a:bodyPr wrap="square">
            <a:spAutoFit/>
          </a:bodyPr>
          <a:lstStyle/>
          <a:p>
            <a:pPr algn="ctr">
              <a:spcBef>
                <a:spcPts val="600"/>
              </a:spcBef>
              <a:spcAft>
                <a:spcPts val="600"/>
              </a:spcAft>
            </a:pPr>
            <a:r>
              <a:rPr lang="de-DE" sz="2800" b="1" dirty="0">
                <a:solidFill>
                  <a:schemeClr val="tx2"/>
                </a:solidFill>
                <a:effectLst>
                  <a:outerShdw blurRad="31750" dist="25400" dir="5400000" algn="tl" rotWithShape="0">
                    <a:srgbClr val="000000">
                      <a:alpha val="25000"/>
                    </a:srgbClr>
                  </a:outerShdw>
                </a:effectLst>
                <a:latin typeface="+mj-lt"/>
                <a:ea typeface="+mj-ea"/>
                <a:cs typeface="+mj-cs"/>
              </a:rPr>
              <a:t>Brutto-Inlandprodukt</a:t>
            </a:r>
            <a:r>
              <a:rPr lang="de-DE" sz="2800" b="1" dirty="0">
                <a:effectLst/>
                <a:latin typeface="+mj-lt"/>
                <a:ea typeface="Times New Roman" panose="02020603050405020304" pitchFamily="18" charset="0"/>
              </a:rPr>
              <a:t> </a:t>
            </a:r>
            <a:r>
              <a:rPr lang="de-DE" sz="2800" b="1" dirty="0">
                <a:solidFill>
                  <a:schemeClr val="tx2"/>
                </a:solidFill>
                <a:effectLst>
                  <a:outerShdw blurRad="31750" dist="25400" dir="5400000" algn="tl" rotWithShape="0">
                    <a:srgbClr val="000000">
                      <a:alpha val="25000"/>
                    </a:srgbClr>
                  </a:outerShdw>
                </a:effectLst>
                <a:latin typeface="+mj-lt"/>
                <a:ea typeface="+mj-ea"/>
                <a:cs typeface="+mj-cs"/>
              </a:rPr>
              <a:t>(BIP)</a:t>
            </a:r>
            <a:r>
              <a:rPr lang="de-DE" sz="2800" b="1" dirty="0">
                <a:effectLst/>
                <a:latin typeface="+mj-lt"/>
                <a:ea typeface="Times New Roman" panose="02020603050405020304" pitchFamily="18" charset="0"/>
              </a:rPr>
              <a:t> </a:t>
            </a:r>
            <a:r>
              <a:rPr lang="de-DE" sz="2800" b="1" dirty="0">
                <a:solidFill>
                  <a:schemeClr val="tx2"/>
                </a:solidFill>
                <a:effectLst>
                  <a:outerShdw blurRad="31750" dist="25400" dir="5400000" algn="tl" rotWithShape="0">
                    <a:srgbClr val="000000">
                      <a:alpha val="25000"/>
                    </a:srgbClr>
                  </a:outerShdw>
                </a:effectLst>
                <a:latin typeface="+mj-lt"/>
                <a:ea typeface="+mj-ea"/>
                <a:cs typeface="+mj-cs"/>
              </a:rPr>
              <a:t>und Netto-Einkommen pro Kopf (2023) in €</a:t>
            </a:r>
            <a:endParaRPr lang="x-none" sz="2800" b="1" dirty="0">
              <a:solidFill>
                <a:schemeClr val="tx2"/>
              </a:solidFill>
              <a:effectLst>
                <a:outerShdw blurRad="31750" dist="25400" dir="5400000" algn="tl" rotWithShape="0">
                  <a:srgbClr val="000000">
                    <a:alpha val="25000"/>
                  </a:srgbClr>
                </a:outerShdw>
              </a:effectLst>
              <a:latin typeface="+mj-lt"/>
              <a:ea typeface="+mj-ea"/>
              <a:cs typeface="+mj-cs"/>
            </a:endParaRPr>
          </a:p>
        </p:txBody>
      </p:sp>
      <p:sp>
        <p:nvSpPr>
          <p:cNvPr id="7" name="Textfeld 6">
            <a:extLst>
              <a:ext uri="{FF2B5EF4-FFF2-40B4-BE49-F238E27FC236}">
                <a16:creationId xmlns:a16="http://schemas.microsoft.com/office/drawing/2014/main" xmlns="" id="{6E592D22-C9F5-3CE8-9FD5-04331E4F7F6B}"/>
              </a:ext>
            </a:extLst>
          </p:cNvPr>
          <p:cNvSpPr txBox="1"/>
          <p:nvPr/>
        </p:nvSpPr>
        <p:spPr>
          <a:xfrm>
            <a:off x="67370" y="6509536"/>
            <a:ext cx="3382736" cy="263534"/>
          </a:xfrm>
          <a:prstGeom prst="rect">
            <a:avLst/>
          </a:prstGeom>
          <a:noFill/>
        </p:spPr>
        <p:txBody>
          <a:bodyPr wrap="square">
            <a:spAutoFit/>
          </a:bodyPr>
          <a:lstStyle/>
          <a:p>
            <a:pPr algn="just">
              <a:lnSpc>
                <a:spcPct val="115000"/>
              </a:lnSpc>
              <a:spcBef>
                <a:spcPts val="300"/>
              </a:spcBef>
              <a:spcAft>
                <a:spcPts val="600"/>
              </a:spcAft>
            </a:pPr>
            <a:r>
              <a:rPr lang="de-DE" sz="1000" kern="100" dirty="0">
                <a:solidFill>
                  <a:schemeClr val="bg1"/>
                </a:solidFill>
                <a:effectLst/>
                <a:ea typeface="Calibri" panose="020F0502020204030204" pitchFamily="34" charset="0"/>
              </a:rPr>
              <a:t>Quelle: ISTAT Report 28.1.2025, 4; Travel, 365.</a:t>
            </a:r>
            <a:endParaRPr lang="x-none" sz="1000" kern="1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604072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1301756-A3B5-427F-67F9-05DC01F72A09}"/>
              </a:ext>
            </a:extLst>
          </p:cNvPr>
          <p:cNvSpPr>
            <a:spLocks noGrp="1"/>
          </p:cNvSpPr>
          <p:nvPr>
            <p:ph type="title"/>
          </p:nvPr>
        </p:nvSpPr>
        <p:spPr>
          <a:xfrm>
            <a:off x="609600" y="124968"/>
            <a:ext cx="10972800" cy="1143000"/>
          </a:xfrm>
        </p:spPr>
        <p:txBody>
          <a:bodyPr/>
          <a:lstStyle/>
          <a:p>
            <a:pPr algn="ctr"/>
            <a:r>
              <a:rPr lang="de-DE" dirty="0"/>
              <a:t>Zwei Maßstäbe – zwei Sichtweisen</a:t>
            </a:r>
          </a:p>
        </p:txBody>
      </p:sp>
      <p:sp>
        <p:nvSpPr>
          <p:cNvPr id="3" name="Textplatzhalter 2">
            <a:extLst>
              <a:ext uri="{FF2B5EF4-FFF2-40B4-BE49-F238E27FC236}">
                <a16:creationId xmlns:a16="http://schemas.microsoft.com/office/drawing/2014/main" xmlns="" id="{E6C2FFBD-89EF-FC93-57BB-F089787A4B7D}"/>
              </a:ext>
            </a:extLst>
          </p:cNvPr>
          <p:cNvSpPr>
            <a:spLocks noGrp="1"/>
          </p:cNvSpPr>
          <p:nvPr>
            <p:ph type="body" idx="1"/>
          </p:nvPr>
        </p:nvSpPr>
        <p:spPr>
          <a:xfrm>
            <a:off x="609600" y="5257800"/>
            <a:ext cx="5386917" cy="914400"/>
          </a:xfrm>
        </p:spPr>
        <p:txBody>
          <a:bodyPr>
            <a:noAutofit/>
          </a:bodyPr>
          <a:lstStyle/>
          <a:p>
            <a:pPr algn="ctr"/>
            <a:r>
              <a:rPr lang="de-DE" sz="2800" b="1" dirty="0"/>
              <a:t>Pro-Kopf-Brutto-Inlandprodukt BIP</a:t>
            </a:r>
            <a:endParaRPr lang="de-DE" sz="2800" dirty="0"/>
          </a:p>
        </p:txBody>
      </p:sp>
      <p:sp>
        <p:nvSpPr>
          <p:cNvPr id="4" name="Textplatzhalter 3">
            <a:extLst>
              <a:ext uri="{FF2B5EF4-FFF2-40B4-BE49-F238E27FC236}">
                <a16:creationId xmlns:a16="http://schemas.microsoft.com/office/drawing/2014/main" xmlns="" id="{91FCB560-86FA-924E-745E-C0C0D2B9AE26}"/>
              </a:ext>
            </a:extLst>
          </p:cNvPr>
          <p:cNvSpPr>
            <a:spLocks noGrp="1"/>
          </p:cNvSpPr>
          <p:nvPr>
            <p:ph type="body" sz="half" idx="3"/>
          </p:nvPr>
        </p:nvSpPr>
        <p:spPr>
          <a:xfrm>
            <a:off x="6193367" y="5334000"/>
            <a:ext cx="5389033" cy="838200"/>
          </a:xfrm>
        </p:spPr>
        <p:txBody>
          <a:bodyPr>
            <a:normAutofit fontScale="85000" lnSpcReduction="20000"/>
          </a:bodyPr>
          <a:lstStyle/>
          <a:p>
            <a:pPr algn="ctr"/>
            <a:r>
              <a:rPr lang="de-DE" sz="3200" b="1" dirty="0"/>
              <a:t>Pro-Kopf-</a:t>
            </a:r>
          </a:p>
          <a:p>
            <a:pPr algn="ctr"/>
            <a:r>
              <a:rPr lang="de-DE" sz="3200" b="1" dirty="0"/>
              <a:t>Einkommen</a:t>
            </a:r>
            <a:endParaRPr lang="de-DE" sz="3200" dirty="0"/>
          </a:p>
        </p:txBody>
      </p:sp>
      <p:sp>
        <p:nvSpPr>
          <p:cNvPr id="5" name="Inhaltsplatzhalter 4">
            <a:extLst>
              <a:ext uri="{FF2B5EF4-FFF2-40B4-BE49-F238E27FC236}">
                <a16:creationId xmlns:a16="http://schemas.microsoft.com/office/drawing/2014/main" xmlns="" id="{44F677BD-FF5E-5FB6-614D-B923B766993E}"/>
              </a:ext>
            </a:extLst>
          </p:cNvPr>
          <p:cNvSpPr>
            <a:spLocks noGrp="1"/>
          </p:cNvSpPr>
          <p:nvPr>
            <p:ph sz="quarter" idx="2"/>
          </p:nvPr>
        </p:nvSpPr>
        <p:spPr>
          <a:xfrm>
            <a:off x="609599" y="1201784"/>
            <a:ext cx="5386917" cy="3789100"/>
          </a:xfrm>
          <a:solidFill>
            <a:schemeClr val="bg2"/>
          </a:solidFill>
          <a:ln>
            <a:solidFill>
              <a:schemeClr val="bg2">
                <a:lumMod val="25000"/>
              </a:schemeClr>
            </a:solidFill>
          </a:ln>
        </p:spPr>
        <p:txBody>
          <a:bodyPr>
            <a:normAutofit fontScale="92500" lnSpcReduction="10000"/>
          </a:bodyPr>
          <a:lstStyle/>
          <a:p>
            <a:pPr>
              <a:buNone/>
            </a:pPr>
            <a:r>
              <a:rPr lang="de-DE" b="1" dirty="0">
                <a:solidFill>
                  <a:schemeClr val="bg2">
                    <a:lumMod val="25000"/>
                  </a:schemeClr>
                </a:solidFill>
              </a:rPr>
              <a:t>Pro-Kopf-BIP</a:t>
            </a:r>
          </a:p>
          <a:p>
            <a:pPr>
              <a:buNone/>
            </a:pPr>
            <a:endParaRPr lang="de-DE" dirty="0">
              <a:solidFill>
                <a:schemeClr val="bg2">
                  <a:lumMod val="25000"/>
                </a:schemeClr>
              </a:solidFill>
            </a:endParaRPr>
          </a:p>
          <a:p>
            <a:pPr>
              <a:buFont typeface="Arial" panose="020B0604020202020204" pitchFamily="34" charset="0"/>
              <a:buChar char="•"/>
            </a:pPr>
            <a:r>
              <a:rPr lang="de-DE" dirty="0"/>
              <a:t>Bewertung der Produktionskraft einer Region</a:t>
            </a:r>
          </a:p>
          <a:p>
            <a:pPr>
              <a:buFont typeface="Arial" panose="020B0604020202020204" pitchFamily="34" charset="0"/>
              <a:buChar char="•"/>
            </a:pPr>
            <a:r>
              <a:rPr lang="de-DE" dirty="0"/>
              <a:t>Maß für wirtschaftliche Effizienz &amp; industrielle Entwicklung</a:t>
            </a:r>
          </a:p>
          <a:p>
            <a:pPr>
              <a:buFont typeface="Arial" panose="020B0604020202020204" pitchFamily="34" charset="0"/>
              <a:buChar char="•"/>
            </a:pPr>
            <a:r>
              <a:rPr lang="de-DE" dirty="0"/>
              <a:t>Vergleich von Regionen/Ländern</a:t>
            </a:r>
          </a:p>
          <a:p>
            <a:pPr>
              <a:buFont typeface="Arial" panose="020B0604020202020204" pitchFamily="34" charset="0"/>
              <a:buChar char="•"/>
            </a:pPr>
            <a:r>
              <a:rPr lang="de-DE" dirty="0"/>
              <a:t>Indikator für die „Funktionalität“ der lokalen Wirtschaft</a:t>
            </a:r>
          </a:p>
          <a:p>
            <a:pPr>
              <a:buFont typeface="Arial" panose="020B0604020202020204" pitchFamily="34" charset="0"/>
              <a:buChar char="•"/>
            </a:pPr>
            <a:r>
              <a:rPr lang="de-DE" dirty="0"/>
              <a:t>Begrenzte Aussagekraft für Lebensqualität</a:t>
            </a:r>
          </a:p>
          <a:p>
            <a:endParaRPr lang="de-DE" dirty="0"/>
          </a:p>
        </p:txBody>
      </p:sp>
      <p:sp>
        <p:nvSpPr>
          <p:cNvPr id="6" name="Inhaltsplatzhalter 5">
            <a:extLst>
              <a:ext uri="{FF2B5EF4-FFF2-40B4-BE49-F238E27FC236}">
                <a16:creationId xmlns:a16="http://schemas.microsoft.com/office/drawing/2014/main" xmlns="" id="{DF1B6F2C-B765-0917-0C7E-1D604AEF8235}"/>
              </a:ext>
            </a:extLst>
          </p:cNvPr>
          <p:cNvSpPr>
            <a:spLocks noGrp="1"/>
          </p:cNvSpPr>
          <p:nvPr>
            <p:ph sz="quarter" idx="4"/>
          </p:nvPr>
        </p:nvSpPr>
        <p:spPr>
          <a:xfrm>
            <a:off x="6193367" y="1201784"/>
            <a:ext cx="5389033" cy="3781954"/>
          </a:xfrm>
          <a:solidFill>
            <a:schemeClr val="bg2"/>
          </a:solidFill>
          <a:ln>
            <a:solidFill>
              <a:schemeClr val="bg2">
                <a:lumMod val="25000"/>
              </a:schemeClr>
            </a:solidFill>
          </a:ln>
        </p:spPr>
        <p:txBody>
          <a:bodyPr>
            <a:normAutofit fontScale="92500" lnSpcReduction="10000"/>
          </a:bodyPr>
          <a:lstStyle/>
          <a:p>
            <a:pPr marL="109728" indent="0">
              <a:lnSpc>
                <a:spcPct val="110000"/>
              </a:lnSpc>
              <a:spcAft>
                <a:spcPts val="600"/>
              </a:spcAft>
              <a:buNone/>
            </a:pPr>
            <a:r>
              <a:rPr lang="de-DE" b="1" dirty="0">
                <a:solidFill>
                  <a:schemeClr val="bg2">
                    <a:lumMod val="25000"/>
                  </a:schemeClr>
                </a:solidFill>
              </a:rPr>
              <a:t>Pro-Kopf-Einkommen</a:t>
            </a:r>
          </a:p>
          <a:p>
            <a:pPr marL="109728" indent="0">
              <a:lnSpc>
                <a:spcPct val="110000"/>
              </a:lnSpc>
              <a:spcAft>
                <a:spcPts val="600"/>
              </a:spcAft>
              <a:buNone/>
            </a:pPr>
            <a:endParaRPr lang="de-DE" b="1" dirty="0">
              <a:solidFill>
                <a:schemeClr val="bg2">
                  <a:lumMod val="25000"/>
                </a:schemeClr>
              </a:solidFill>
            </a:endParaRPr>
          </a:p>
          <a:p>
            <a:pPr>
              <a:lnSpc>
                <a:spcPct val="110000"/>
              </a:lnSpc>
              <a:spcAft>
                <a:spcPts val="600"/>
              </a:spcAft>
              <a:buFont typeface="Arial" panose="020B0604020202020204" pitchFamily="34" charset="0"/>
              <a:buChar char="•"/>
            </a:pPr>
            <a:r>
              <a:rPr lang="de-DE" dirty="0"/>
              <a:t>Besser zur Einschätzung des Lebensstandards &amp; Kaufkraft</a:t>
            </a:r>
          </a:p>
          <a:p>
            <a:pPr>
              <a:lnSpc>
                <a:spcPct val="110000"/>
              </a:lnSpc>
              <a:spcAft>
                <a:spcPts val="600"/>
              </a:spcAft>
              <a:buFont typeface="Arial" panose="020B0604020202020204" pitchFamily="34" charset="0"/>
              <a:buChar char="•"/>
            </a:pPr>
            <a:r>
              <a:rPr lang="de-DE" dirty="0"/>
              <a:t>Direkter Zusammenhang mit materiellem Wohlstand</a:t>
            </a:r>
          </a:p>
          <a:p>
            <a:pPr>
              <a:lnSpc>
                <a:spcPct val="110000"/>
              </a:lnSpc>
              <a:spcAft>
                <a:spcPts val="600"/>
              </a:spcAft>
              <a:buFont typeface="Arial" panose="020B0604020202020204" pitchFamily="34" charset="0"/>
              <a:buChar char="•"/>
            </a:pPr>
            <a:r>
              <a:rPr lang="de-DE" dirty="0"/>
              <a:t>V</a:t>
            </a:r>
            <a:r>
              <a:rPr lang="x-none" dirty="0"/>
              <a:t>on Bedeutung, wenn man verstehen will, wie „reich“ sich die Bürger einer Region fühlen </a:t>
            </a:r>
            <a:endParaRPr lang="de-DE" dirty="0"/>
          </a:p>
        </p:txBody>
      </p:sp>
      <p:sp>
        <p:nvSpPr>
          <p:cNvPr id="7" name="Fußzeilenplatzhalter 6">
            <a:extLst>
              <a:ext uri="{FF2B5EF4-FFF2-40B4-BE49-F238E27FC236}">
                <a16:creationId xmlns:a16="http://schemas.microsoft.com/office/drawing/2014/main" xmlns="" id="{94FB73E9-CBF4-DDF5-1D83-C8B35C142655}"/>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Tree>
    <p:extLst>
      <p:ext uri="{BB962C8B-B14F-4D97-AF65-F5344CB8AC3E}">
        <p14:creationId xmlns:p14="http://schemas.microsoft.com/office/powerpoint/2010/main" val="1462907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EA2D93-0137-2D0D-4F6D-5C8AF48B7358}"/>
            </a:ext>
          </a:extLst>
        </p:cNvPr>
        <p:cNvGrpSpPr/>
        <p:nvPr/>
      </p:nvGrpSpPr>
      <p:grpSpPr>
        <a:xfrm>
          <a:off x="0" y="0"/>
          <a:ext cx="0" cy="0"/>
          <a:chOff x="0" y="0"/>
          <a:chExt cx="0" cy="0"/>
        </a:xfrm>
      </p:grpSpPr>
      <p:sp>
        <p:nvSpPr>
          <p:cNvPr id="10" name="Fußzeilenplatzhalter 6">
            <a:extLst>
              <a:ext uri="{FF2B5EF4-FFF2-40B4-BE49-F238E27FC236}">
                <a16:creationId xmlns:a16="http://schemas.microsoft.com/office/drawing/2014/main" xmlns="" id="{DE515432-B0A1-C68D-D0F7-A5EB58A81071}"/>
              </a:ext>
            </a:extLst>
          </p:cNvPr>
          <p:cNvSpPr>
            <a:spLocks noGrp="1"/>
          </p:cNvSpPr>
          <p:nvPr>
            <p:ph type="ftr" sz="quarter" idx="11"/>
          </p:nvPr>
        </p:nvSpPr>
        <p:spPr>
          <a:xfrm>
            <a:off x="8775282" y="6271647"/>
            <a:ext cx="3134241"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pic>
        <p:nvPicPr>
          <p:cNvPr id="3" name="Grafik 2">
            <a:extLst>
              <a:ext uri="{FF2B5EF4-FFF2-40B4-BE49-F238E27FC236}">
                <a16:creationId xmlns:a16="http://schemas.microsoft.com/office/drawing/2014/main" xmlns="" id="{F005C5C0-24DF-BACA-70B5-0E29654B9F83}"/>
              </a:ext>
            </a:extLst>
          </p:cNvPr>
          <p:cNvPicPr>
            <a:picLocks noChangeAspect="1"/>
          </p:cNvPicPr>
          <p:nvPr/>
        </p:nvPicPr>
        <p:blipFill>
          <a:blip r:embed="rId2"/>
          <a:srcRect l="15850" t="41018" r="17515" b="24816"/>
          <a:stretch/>
        </p:blipFill>
        <p:spPr>
          <a:xfrm>
            <a:off x="0" y="221228"/>
            <a:ext cx="9451651" cy="6858000"/>
          </a:xfrm>
          <a:prstGeom prst="rect">
            <a:avLst/>
          </a:prstGeom>
        </p:spPr>
      </p:pic>
      <p:sp>
        <p:nvSpPr>
          <p:cNvPr id="4" name="Textfeld 3">
            <a:extLst>
              <a:ext uri="{FF2B5EF4-FFF2-40B4-BE49-F238E27FC236}">
                <a16:creationId xmlns:a16="http://schemas.microsoft.com/office/drawing/2014/main" xmlns="" id="{D2551326-4016-2573-646D-E37422EA0C87}"/>
              </a:ext>
            </a:extLst>
          </p:cNvPr>
          <p:cNvSpPr txBox="1"/>
          <p:nvPr/>
        </p:nvSpPr>
        <p:spPr>
          <a:xfrm>
            <a:off x="8555086" y="653228"/>
            <a:ext cx="3134241" cy="4098430"/>
          </a:xfrm>
          <a:prstGeom prst="rect">
            <a:avLst/>
          </a:prstGeom>
          <a:solidFill>
            <a:schemeClr val="bg2"/>
          </a:solidFill>
        </p:spPr>
        <p:txBody>
          <a:bodyPr wrap="square">
            <a:spAutoFit/>
          </a:bodyPr>
          <a:lstStyle/>
          <a:p>
            <a:r>
              <a:rPr lang="de-DE" b="1" i="1" dirty="0">
                <a:solidFill>
                  <a:srgbClr val="606870"/>
                </a:solidFill>
                <a:effectLst/>
              </a:rPr>
              <a:t>Je dunkler, desto höher in €:</a:t>
            </a:r>
            <a:endParaRPr lang="de-DE" b="1" i="1" dirty="0">
              <a:solidFill>
                <a:srgbClr val="606870"/>
              </a:solidFill>
            </a:endParaRPr>
          </a:p>
          <a:p>
            <a:r>
              <a:rPr lang="x-none" dirty="0">
                <a:effectLst/>
                <a:ea typeface="Times New Roman" panose="02020603050405020304" pitchFamily="18" charset="0"/>
              </a:rPr>
              <a:t>1. Pfalzen       31.996 </a:t>
            </a:r>
          </a:p>
          <a:p>
            <a:pPr algn="just">
              <a:lnSpc>
                <a:spcPct val="115000"/>
              </a:lnSpc>
            </a:pPr>
            <a:r>
              <a:rPr lang="x-none" dirty="0">
                <a:effectLst/>
                <a:ea typeface="Times New Roman" panose="02020603050405020304" pitchFamily="18" charset="0"/>
              </a:rPr>
              <a:t>2. Bruneck      31.715 </a:t>
            </a:r>
          </a:p>
          <a:p>
            <a:pPr algn="just">
              <a:lnSpc>
                <a:spcPct val="115000"/>
              </a:lnSpc>
            </a:pPr>
            <a:r>
              <a:rPr lang="x-none" dirty="0">
                <a:effectLst/>
                <a:ea typeface="Times New Roman" panose="02020603050405020304" pitchFamily="18" charset="0"/>
              </a:rPr>
              <a:t>3. Eppan         31.442</a:t>
            </a:r>
          </a:p>
          <a:p>
            <a:pPr algn="just">
              <a:lnSpc>
                <a:spcPct val="115000"/>
              </a:lnSpc>
            </a:pPr>
            <a:r>
              <a:rPr lang="x-none" dirty="0">
                <a:effectLst/>
                <a:ea typeface="Times New Roman" panose="02020603050405020304" pitchFamily="18" charset="0"/>
              </a:rPr>
              <a:t>4. Vahrn          30.610</a:t>
            </a:r>
          </a:p>
          <a:p>
            <a:pPr algn="just">
              <a:lnSpc>
                <a:spcPct val="115000"/>
              </a:lnSpc>
            </a:pPr>
            <a:r>
              <a:rPr lang="x-none" dirty="0">
                <a:effectLst/>
                <a:ea typeface="Times New Roman" panose="02020603050405020304" pitchFamily="18" charset="0"/>
              </a:rPr>
              <a:t>5. Brixen         30.459</a:t>
            </a:r>
          </a:p>
          <a:p>
            <a:pPr algn="just">
              <a:lnSpc>
                <a:spcPct val="115000"/>
              </a:lnSpc>
            </a:pPr>
            <a:r>
              <a:rPr lang="x-none" dirty="0">
                <a:ea typeface="Times New Roman" panose="02020603050405020304" pitchFamily="18" charset="0"/>
              </a:rPr>
              <a:t>6. St. Ulrich     30.219</a:t>
            </a:r>
          </a:p>
          <a:p>
            <a:pPr algn="just">
              <a:lnSpc>
                <a:spcPct val="115000"/>
              </a:lnSpc>
            </a:pPr>
            <a:r>
              <a:rPr lang="x-none" dirty="0">
                <a:ea typeface="Times New Roman" panose="02020603050405020304" pitchFamily="18" charset="0"/>
              </a:rPr>
              <a:t>7. Kiens           30.069</a:t>
            </a:r>
            <a:endParaRPr lang="x-none" dirty="0">
              <a:effectLst/>
              <a:ea typeface="Times New Roman" panose="02020603050405020304" pitchFamily="18" charset="0"/>
            </a:endParaRPr>
          </a:p>
          <a:p>
            <a:pPr algn="just">
              <a:lnSpc>
                <a:spcPct val="115000"/>
              </a:lnSpc>
            </a:pPr>
            <a:r>
              <a:rPr lang="x-none" dirty="0">
                <a:ea typeface="Times New Roman" panose="02020603050405020304" pitchFamily="18" charset="0"/>
              </a:rPr>
              <a:t>8. Wolkenstein 29.652</a:t>
            </a:r>
          </a:p>
          <a:p>
            <a:pPr algn="just">
              <a:lnSpc>
                <a:spcPct val="115000"/>
              </a:lnSpc>
            </a:pPr>
            <a:r>
              <a:rPr lang="x-none" dirty="0">
                <a:ea typeface="Times New Roman" panose="02020603050405020304" pitchFamily="18" charset="0"/>
              </a:rPr>
              <a:t>9. R</a:t>
            </a:r>
            <a:r>
              <a:rPr lang="x-none" dirty="0">
                <a:effectLst/>
                <a:ea typeface="Times New Roman" panose="02020603050405020304" pitchFamily="18" charset="0"/>
              </a:rPr>
              <a:t>itten           29.577</a:t>
            </a:r>
          </a:p>
          <a:p>
            <a:pPr algn="just">
              <a:lnSpc>
                <a:spcPct val="115000"/>
              </a:lnSpc>
            </a:pPr>
            <a:r>
              <a:rPr lang="x-none" dirty="0">
                <a:effectLst/>
                <a:ea typeface="Times New Roman" panose="02020603050405020304" pitchFamily="18" charset="0"/>
              </a:rPr>
              <a:t>10.Bozen          29.581 </a:t>
            </a:r>
          </a:p>
          <a:p>
            <a:pPr algn="just">
              <a:lnSpc>
                <a:spcPct val="115000"/>
              </a:lnSpc>
            </a:pPr>
            <a:r>
              <a:rPr lang="x-none" dirty="0">
                <a:ea typeface="Times New Roman" panose="02020603050405020304" pitchFamily="18" charset="0"/>
              </a:rPr>
              <a:t>…</a:t>
            </a:r>
            <a:endParaRPr lang="x-none" dirty="0">
              <a:effectLst/>
              <a:ea typeface="Times New Roman" panose="02020603050405020304" pitchFamily="18" charset="0"/>
            </a:endParaRPr>
          </a:p>
        </p:txBody>
      </p:sp>
      <p:sp>
        <p:nvSpPr>
          <p:cNvPr id="5" name="Textfeld 4">
            <a:extLst>
              <a:ext uri="{FF2B5EF4-FFF2-40B4-BE49-F238E27FC236}">
                <a16:creationId xmlns:a16="http://schemas.microsoft.com/office/drawing/2014/main" xmlns="" id="{C1017175-A2F2-0B1D-C52B-1EE30DE9D66D}"/>
              </a:ext>
            </a:extLst>
          </p:cNvPr>
          <p:cNvSpPr txBox="1"/>
          <p:nvPr/>
        </p:nvSpPr>
        <p:spPr>
          <a:xfrm>
            <a:off x="5200650" y="4770513"/>
            <a:ext cx="6708873" cy="1323439"/>
          </a:xfrm>
          <a:prstGeom prst="rect">
            <a:avLst/>
          </a:prstGeom>
          <a:noFill/>
        </p:spPr>
        <p:txBody>
          <a:bodyPr wrap="square">
            <a:spAutoFit/>
          </a:bodyPr>
          <a:lstStyle/>
          <a:p>
            <a:r>
              <a:rPr lang="de-DE" sz="2000" i="1" dirty="0">
                <a:solidFill>
                  <a:srgbClr val="606870"/>
                </a:solidFill>
                <a:effectLst/>
              </a:rPr>
              <a:t>Der Westteil der Provinz hat durchschnittlich das tiefste Einkommen. Dort ist der Anteil der Beschäftigten in der Landwirtschaft höher (14,1%), Landesdurchschnitt  4,7%.</a:t>
            </a:r>
            <a:endParaRPr lang="de-DE" sz="2000" dirty="0"/>
          </a:p>
        </p:txBody>
      </p:sp>
      <p:sp>
        <p:nvSpPr>
          <p:cNvPr id="6" name="Textfeld 5">
            <a:extLst>
              <a:ext uri="{FF2B5EF4-FFF2-40B4-BE49-F238E27FC236}">
                <a16:creationId xmlns:a16="http://schemas.microsoft.com/office/drawing/2014/main" xmlns="" id="{B5AFB233-7344-B965-F6C2-997879F4617C}"/>
              </a:ext>
            </a:extLst>
          </p:cNvPr>
          <p:cNvSpPr txBox="1"/>
          <p:nvPr/>
        </p:nvSpPr>
        <p:spPr>
          <a:xfrm>
            <a:off x="54429" y="6106644"/>
            <a:ext cx="6345396" cy="246221"/>
          </a:xfrm>
          <a:prstGeom prst="rect">
            <a:avLst/>
          </a:prstGeom>
          <a:noFill/>
        </p:spPr>
        <p:txBody>
          <a:bodyPr wrap="square">
            <a:spAutoFit/>
          </a:bodyPr>
          <a:lstStyle/>
          <a:p>
            <a:r>
              <a:rPr lang="de-DE" sz="1000" dirty="0">
                <a:hlinkClick r:id="rId3"/>
              </a:rPr>
              <a:t>https://www.afi-ipl.org/wp-content/uploads/2024-06-28-Zoom-Nr.78-Einkommen-Teil-1-2.pdf</a:t>
            </a:r>
            <a:r>
              <a:rPr lang="de-DE" sz="1000" dirty="0"/>
              <a:t> </a:t>
            </a:r>
          </a:p>
        </p:txBody>
      </p:sp>
    </p:spTree>
    <p:extLst>
      <p:ext uri="{BB962C8B-B14F-4D97-AF65-F5344CB8AC3E}">
        <p14:creationId xmlns:p14="http://schemas.microsoft.com/office/powerpoint/2010/main" val="2265953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91B4881-F9C2-E75F-FA58-FA76CB1428FB}"/>
              </a:ext>
            </a:extLst>
          </p:cNvPr>
          <p:cNvSpPr>
            <a:spLocks noGrp="1"/>
          </p:cNvSpPr>
          <p:nvPr>
            <p:ph type="title"/>
          </p:nvPr>
        </p:nvSpPr>
        <p:spPr>
          <a:xfrm>
            <a:off x="609600" y="197544"/>
            <a:ext cx="10972800" cy="593464"/>
          </a:xfrm>
        </p:spPr>
        <p:txBody>
          <a:bodyPr>
            <a:normAutofit fontScale="90000"/>
          </a:bodyPr>
          <a:lstStyle/>
          <a:p>
            <a:pPr algn="ctr"/>
            <a:r>
              <a:rPr lang="de-DE" dirty="0"/>
              <a:t>Kritik</a:t>
            </a:r>
          </a:p>
        </p:txBody>
      </p:sp>
      <p:sp>
        <p:nvSpPr>
          <p:cNvPr id="3" name="Textplatzhalter 2">
            <a:extLst>
              <a:ext uri="{FF2B5EF4-FFF2-40B4-BE49-F238E27FC236}">
                <a16:creationId xmlns:a16="http://schemas.microsoft.com/office/drawing/2014/main" xmlns="" id="{681B5946-787F-5111-F442-372971D06E08}"/>
              </a:ext>
            </a:extLst>
          </p:cNvPr>
          <p:cNvSpPr>
            <a:spLocks noGrp="1"/>
          </p:cNvSpPr>
          <p:nvPr>
            <p:ph type="body" idx="1"/>
          </p:nvPr>
        </p:nvSpPr>
        <p:spPr>
          <a:xfrm>
            <a:off x="609601" y="3429000"/>
            <a:ext cx="11048999" cy="3325709"/>
          </a:xfrm>
        </p:spPr>
        <p:txBody>
          <a:bodyPr>
            <a:normAutofit/>
          </a:bodyPr>
          <a:lstStyle/>
          <a:p>
            <a:r>
              <a:rPr lang="de-DE" sz="2400" dirty="0"/>
              <a:t>Was sagt schon das Pro-Kopf Einkommen, wenn dieses schlecht verteilt ist?</a:t>
            </a:r>
          </a:p>
          <a:p>
            <a:pPr marL="342900" indent="-342900">
              <a:buFont typeface="Wingdings" pitchFamily="2" charset="2"/>
              <a:buChar char="Ø"/>
            </a:pPr>
            <a:r>
              <a:rPr lang="de-DE" sz="2400" b="1" dirty="0"/>
              <a:t>- Ungleiche Verteilung</a:t>
            </a:r>
            <a:r>
              <a:rPr lang="de-DE" sz="2400" dirty="0"/>
              <a:t> des Einkommens → Aussagekraft fraglich </a:t>
            </a:r>
          </a:p>
          <a:p>
            <a:pPr marL="342900" indent="-342900">
              <a:buFont typeface="Wingdings" pitchFamily="2" charset="2"/>
              <a:buChar char="v"/>
            </a:pPr>
            <a:r>
              <a:rPr lang="de-DE" sz="2400" b="1" dirty="0"/>
              <a:t>- Hohe Lebenshaltungskosten</a:t>
            </a:r>
            <a:r>
              <a:rPr lang="de-DE" sz="2400" dirty="0"/>
              <a:t> in Südtirol relativieren Reichtum – </a:t>
            </a:r>
          </a:p>
          <a:p>
            <a:pPr marL="342900" indent="-342900">
              <a:buFont typeface="Wingdings" pitchFamily="2" charset="2"/>
              <a:buChar char="v"/>
            </a:pPr>
            <a:r>
              <a:rPr lang="de-DE" sz="2400" dirty="0"/>
              <a:t>-  </a:t>
            </a:r>
            <a:r>
              <a:rPr lang="de-DE" sz="2400" b="1" dirty="0"/>
              <a:t>Durchschnittseinkommen unzureichend</a:t>
            </a:r>
            <a:r>
              <a:rPr lang="de-DE" sz="2400" dirty="0"/>
              <a:t>, sagt wenig über Haushalte &amp; Familien aus</a:t>
            </a:r>
          </a:p>
          <a:p>
            <a:pPr marL="342900" indent="-342900">
              <a:buFont typeface="Wingdings" pitchFamily="2" charset="2"/>
              <a:buChar char="v"/>
            </a:pPr>
            <a:r>
              <a:rPr lang="de-DE" dirty="0"/>
              <a:t>- Deshalb suchen wir das Haushaltseinkommen</a:t>
            </a:r>
            <a:endParaRPr lang="de-DE" sz="2400" dirty="0"/>
          </a:p>
          <a:p>
            <a:endParaRPr lang="de-DE" dirty="0"/>
          </a:p>
        </p:txBody>
      </p:sp>
      <p:sp>
        <p:nvSpPr>
          <p:cNvPr id="5" name="Inhaltsplatzhalter 4">
            <a:extLst>
              <a:ext uri="{FF2B5EF4-FFF2-40B4-BE49-F238E27FC236}">
                <a16:creationId xmlns:a16="http://schemas.microsoft.com/office/drawing/2014/main" xmlns="" id="{7747C494-BB5B-8623-7341-272AA1A46D5E}"/>
              </a:ext>
            </a:extLst>
          </p:cNvPr>
          <p:cNvSpPr>
            <a:spLocks noGrp="1"/>
          </p:cNvSpPr>
          <p:nvPr>
            <p:ph sz="quarter" idx="2"/>
          </p:nvPr>
        </p:nvSpPr>
        <p:spPr>
          <a:xfrm>
            <a:off x="609600" y="970643"/>
            <a:ext cx="5386917" cy="2153557"/>
          </a:xfrm>
          <a:solidFill>
            <a:schemeClr val="bg2"/>
          </a:solidFill>
          <a:ln>
            <a:solidFill>
              <a:schemeClr val="bg2">
                <a:lumMod val="25000"/>
              </a:schemeClr>
            </a:solidFill>
          </a:ln>
        </p:spPr>
        <p:txBody>
          <a:bodyPr/>
          <a:lstStyle/>
          <a:p>
            <a:pPr>
              <a:buNone/>
            </a:pPr>
            <a:r>
              <a:rPr lang="de-DE" sz="2000" b="1" dirty="0"/>
              <a:t>Südtirol führend</a:t>
            </a:r>
            <a:r>
              <a:rPr lang="de-DE" sz="2000" dirty="0"/>
              <a:t> in Italien:</a:t>
            </a:r>
          </a:p>
          <a:p>
            <a:pPr>
              <a:buFont typeface="Arial" panose="020B0604020202020204" pitchFamily="34" charset="0"/>
              <a:buChar char="•"/>
            </a:pPr>
            <a:r>
              <a:rPr lang="de-DE" sz="2000" dirty="0"/>
              <a:t>2023: </a:t>
            </a:r>
            <a:r>
              <a:rPr lang="de-DE" sz="2000" b="1" dirty="0"/>
              <a:t>BIP 59.800 € pro Kopf</a:t>
            </a:r>
            <a:r>
              <a:rPr lang="de-DE" sz="2000" dirty="0"/>
              <a:t>, </a:t>
            </a:r>
            <a:r>
              <a:rPr lang="de-DE" sz="2000" b="1" dirty="0"/>
              <a:t>Einkommen 31.355 € pro Kopf</a:t>
            </a:r>
            <a:endParaRPr lang="de-DE" sz="2000" dirty="0"/>
          </a:p>
          <a:p>
            <a:pPr>
              <a:buFont typeface="Arial" panose="020B0604020202020204" pitchFamily="34" charset="0"/>
              <a:buChar char="•"/>
            </a:pPr>
            <a:r>
              <a:rPr lang="de-DE" sz="2000" dirty="0"/>
              <a:t>Überholt </a:t>
            </a:r>
            <a:r>
              <a:rPr lang="de-DE" sz="2000" b="1" dirty="0"/>
              <a:t>Lombardei</a:t>
            </a:r>
            <a:r>
              <a:rPr lang="de-DE" sz="2000" dirty="0"/>
              <a:t> (Spitzenreiter 2022)</a:t>
            </a:r>
          </a:p>
          <a:p>
            <a:pPr>
              <a:buFont typeface="Arial" panose="020B0604020202020204" pitchFamily="34" charset="0"/>
              <a:buChar char="•"/>
            </a:pPr>
            <a:r>
              <a:rPr lang="de-DE" sz="2000" b="1" dirty="0"/>
              <a:t>Trentino &amp; Aosta</a:t>
            </a:r>
            <a:r>
              <a:rPr lang="de-DE" sz="2000" dirty="0"/>
              <a:t> Platz 3 &amp; 4</a:t>
            </a:r>
          </a:p>
          <a:p>
            <a:pPr marL="109728" indent="0">
              <a:buNone/>
            </a:pPr>
            <a:endParaRPr lang="de-DE" dirty="0"/>
          </a:p>
        </p:txBody>
      </p:sp>
      <p:sp>
        <p:nvSpPr>
          <p:cNvPr id="6" name="Inhaltsplatzhalter 5">
            <a:extLst>
              <a:ext uri="{FF2B5EF4-FFF2-40B4-BE49-F238E27FC236}">
                <a16:creationId xmlns:a16="http://schemas.microsoft.com/office/drawing/2014/main" xmlns="" id="{A829E00C-2342-D363-CF0F-774E3062CC24}"/>
              </a:ext>
            </a:extLst>
          </p:cNvPr>
          <p:cNvSpPr>
            <a:spLocks noGrp="1"/>
          </p:cNvSpPr>
          <p:nvPr>
            <p:ph sz="quarter" idx="4"/>
          </p:nvPr>
        </p:nvSpPr>
        <p:spPr>
          <a:xfrm>
            <a:off x="6269567" y="983343"/>
            <a:ext cx="5389033" cy="2153557"/>
          </a:xfrm>
          <a:solidFill>
            <a:schemeClr val="bg1">
              <a:lumMod val="95000"/>
            </a:schemeClr>
          </a:solidFill>
          <a:ln>
            <a:solidFill>
              <a:schemeClr val="bg2">
                <a:lumMod val="25000"/>
              </a:schemeClr>
            </a:solidFill>
          </a:ln>
        </p:spPr>
        <p:txBody>
          <a:bodyPr/>
          <a:lstStyle/>
          <a:p>
            <a:pPr>
              <a:buNone/>
            </a:pPr>
            <a:r>
              <a:rPr lang="de-DE" sz="2000" b="1" dirty="0"/>
              <a:t>Kalabrien Schlusslicht</a:t>
            </a:r>
            <a:r>
              <a:rPr lang="de-DE" sz="2000" dirty="0"/>
              <a:t>:</a:t>
            </a:r>
          </a:p>
          <a:p>
            <a:pPr>
              <a:buFont typeface="Arial" panose="020B0604020202020204" pitchFamily="34" charset="0"/>
              <a:buChar char="•"/>
            </a:pPr>
            <a:r>
              <a:rPr lang="de-DE" sz="2000" b="1" dirty="0"/>
              <a:t>BIP 21.000 €</a:t>
            </a:r>
            <a:r>
              <a:rPr lang="de-DE" sz="2000" dirty="0"/>
              <a:t>, </a:t>
            </a:r>
            <a:r>
              <a:rPr lang="de-DE" sz="2000" b="1" dirty="0"/>
              <a:t>Einkommen 16.173 €</a:t>
            </a:r>
            <a:endParaRPr lang="de-DE" sz="2000" dirty="0"/>
          </a:p>
          <a:p>
            <a:pPr>
              <a:buFont typeface="Arial" panose="020B0604020202020204" pitchFamily="34" charset="0"/>
              <a:buChar char="•"/>
            </a:pPr>
            <a:r>
              <a:rPr lang="de-DE" sz="2000" b="1" dirty="0"/>
              <a:t>Nur Hälfte</a:t>
            </a:r>
            <a:r>
              <a:rPr lang="de-DE" sz="2000" dirty="0"/>
              <a:t> von Südtirols Werten</a:t>
            </a:r>
          </a:p>
          <a:p>
            <a:pPr marL="109728" indent="0">
              <a:buNone/>
            </a:pPr>
            <a:endParaRPr lang="de-DE" dirty="0"/>
          </a:p>
        </p:txBody>
      </p:sp>
      <p:sp>
        <p:nvSpPr>
          <p:cNvPr id="7" name="Fußzeilenplatzhalter 6">
            <a:extLst>
              <a:ext uri="{FF2B5EF4-FFF2-40B4-BE49-F238E27FC236}">
                <a16:creationId xmlns:a16="http://schemas.microsoft.com/office/drawing/2014/main" xmlns="" id="{5878D552-0477-B381-E986-A5EA3938D337}"/>
              </a:ext>
            </a:extLst>
          </p:cNvPr>
          <p:cNvSpPr>
            <a:spLocks noGrp="1"/>
          </p:cNvSpPr>
          <p:nvPr>
            <p:ph type="ftr" sz="quarter" idx="11"/>
          </p:nvPr>
        </p:nvSpPr>
        <p:spPr>
          <a:xfrm>
            <a:off x="8006355" y="6270646"/>
            <a:ext cx="3134241" cy="365125"/>
          </a:xfrm>
        </p:spPr>
        <p:txBody>
          <a:bodyPr/>
          <a:lstStyle/>
          <a:p>
            <a:r>
              <a:rPr lang="it-IT">
                <a:solidFill>
                  <a:schemeClr val="bg1"/>
                </a:solidFill>
              </a:rPr>
              <a:t>O. Peterlini, unibz.it</a:t>
            </a:r>
            <a:endParaRPr lang="en-US" dirty="0">
              <a:solidFill>
                <a:schemeClr val="bg1"/>
              </a:solidFill>
            </a:endParaRPr>
          </a:p>
        </p:txBody>
      </p:sp>
    </p:spTree>
    <p:extLst>
      <p:ext uri="{BB962C8B-B14F-4D97-AF65-F5344CB8AC3E}">
        <p14:creationId xmlns:p14="http://schemas.microsoft.com/office/powerpoint/2010/main" val="3255446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xmlns="" id="{563D43F1-FCB4-D77E-0C75-B416CC65C5F3}"/>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itel 3">
            <a:extLst>
              <a:ext uri="{FF2B5EF4-FFF2-40B4-BE49-F238E27FC236}">
                <a16:creationId xmlns:a16="http://schemas.microsoft.com/office/drawing/2014/main" xmlns="" id="{4F3381D7-6B4D-BB5B-E6A0-87A5CC143BB5}"/>
              </a:ext>
            </a:extLst>
          </p:cNvPr>
          <p:cNvSpPr>
            <a:spLocks noGrp="1"/>
          </p:cNvSpPr>
          <p:nvPr>
            <p:ph type="title"/>
          </p:nvPr>
        </p:nvSpPr>
        <p:spPr>
          <a:xfrm>
            <a:off x="627320" y="84930"/>
            <a:ext cx="10132829" cy="1143000"/>
          </a:xfrm>
        </p:spPr>
        <p:txBody>
          <a:bodyPr>
            <a:normAutofit/>
          </a:bodyPr>
          <a:lstStyle/>
          <a:p>
            <a:pPr algn="ctr"/>
            <a:r>
              <a:rPr lang="de-DE" dirty="0"/>
              <a:t>Die unsichtbare Hand</a:t>
            </a:r>
          </a:p>
        </p:txBody>
      </p:sp>
      <p:pic>
        <p:nvPicPr>
          <p:cNvPr id="11" name="Grafik 10">
            <a:extLst>
              <a:ext uri="{FF2B5EF4-FFF2-40B4-BE49-F238E27FC236}">
                <a16:creationId xmlns:a16="http://schemas.microsoft.com/office/drawing/2014/main" xmlns="" id="{8D0FD495-A5A5-676C-5DB5-77D88DE9CDE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26531" y="1400296"/>
            <a:ext cx="4031676" cy="4031676"/>
          </a:xfrm>
          <a:prstGeom prst="rect">
            <a:avLst/>
          </a:prstGeom>
        </p:spPr>
      </p:pic>
      <p:sp>
        <p:nvSpPr>
          <p:cNvPr id="13" name="Textfeld 12">
            <a:extLst>
              <a:ext uri="{FF2B5EF4-FFF2-40B4-BE49-F238E27FC236}">
                <a16:creationId xmlns:a16="http://schemas.microsoft.com/office/drawing/2014/main" xmlns="" id="{6CE312A8-8987-9C1B-2E87-AD985759091D}"/>
              </a:ext>
            </a:extLst>
          </p:cNvPr>
          <p:cNvSpPr txBox="1"/>
          <p:nvPr/>
        </p:nvSpPr>
        <p:spPr>
          <a:xfrm>
            <a:off x="3350381" y="1309558"/>
            <a:ext cx="4252284" cy="5093702"/>
          </a:xfrm>
          <a:prstGeom prst="rect">
            <a:avLst/>
          </a:prstGeom>
          <a:solidFill>
            <a:schemeClr val="bg2"/>
          </a:solidFill>
          <a:ln>
            <a:solidFill>
              <a:schemeClr val="bg1">
                <a:lumMod val="50000"/>
              </a:schemeClr>
            </a:solidFill>
          </a:ln>
        </p:spPr>
        <p:txBody>
          <a:bodyPr wrap="square">
            <a:spAutoFit/>
          </a:bodyPr>
          <a:lstStyle/>
          <a:p>
            <a:pPr>
              <a:spcAft>
                <a:spcPts val="600"/>
              </a:spcAft>
            </a:pPr>
            <a:r>
              <a:rPr lang="de-DE" sz="2000" b="1" i="0" dirty="0">
                <a:solidFill>
                  <a:srgbClr val="1A242C"/>
                </a:solidFill>
                <a:effectLst/>
              </a:rPr>
              <a:t>von Adam Smith</a:t>
            </a:r>
            <a:r>
              <a:rPr lang="de-DE" sz="2000" dirty="0">
                <a:solidFill>
                  <a:srgbClr val="1A242C"/>
                </a:solidFill>
              </a:rPr>
              <a:t>:</a:t>
            </a:r>
          </a:p>
          <a:p>
            <a:pPr marL="342900" indent="-342900">
              <a:spcAft>
                <a:spcPts val="600"/>
              </a:spcAft>
              <a:buFont typeface="Wingdings" pitchFamily="2" charset="2"/>
              <a:buChar char="Ø"/>
            </a:pPr>
            <a:r>
              <a:rPr lang="de-DE" sz="2000" dirty="0"/>
              <a:t>Unternehmen, die eigenes Wohl verfolgen, verbessern dabei auch das Wohl der Gesellschaft.</a:t>
            </a:r>
          </a:p>
          <a:p>
            <a:pPr marL="342900" indent="-342900">
              <a:spcAft>
                <a:spcPts val="600"/>
              </a:spcAft>
              <a:buFont typeface="Wingdings" pitchFamily="2" charset="2"/>
              <a:buChar char="Ø"/>
            </a:pPr>
            <a:r>
              <a:rPr lang="de-DE" sz="2000" dirty="0"/>
              <a:t>Orientierung aller Akteure am Eigennutz führt zur Selbstregulierung der Wirtschaft.</a:t>
            </a:r>
          </a:p>
          <a:p>
            <a:pPr marL="342900" indent="-342900">
              <a:spcAft>
                <a:spcPts val="600"/>
              </a:spcAft>
              <a:buFont typeface="Wingdings" pitchFamily="2" charset="2"/>
              <a:buChar char="Ø"/>
            </a:pPr>
            <a:r>
              <a:rPr lang="de-DE" sz="2000" dirty="0"/>
              <a:t>Ergebnis: optimale Produktionsmenge und -qualität, gerechte Verteilung.</a:t>
            </a:r>
          </a:p>
          <a:p>
            <a:pPr marL="342900" indent="-342900">
              <a:spcAft>
                <a:spcPts val="600"/>
              </a:spcAft>
              <a:buFont typeface="Wingdings" pitchFamily="2" charset="2"/>
              <a:buChar char="Ø"/>
            </a:pPr>
            <a:r>
              <a:rPr lang="de-DE" sz="2000" dirty="0"/>
              <a:t>Grundgedanke: Wirtschaft regelt sich von selbst.</a:t>
            </a:r>
          </a:p>
          <a:p>
            <a:endParaRPr lang="de-DE" sz="2000" dirty="0">
              <a:solidFill>
                <a:srgbClr val="1A242C"/>
              </a:solidFill>
            </a:endParaRPr>
          </a:p>
        </p:txBody>
      </p:sp>
      <p:sp>
        <p:nvSpPr>
          <p:cNvPr id="2" name="Textfeld 1">
            <a:extLst>
              <a:ext uri="{FF2B5EF4-FFF2-40B4-BE49-F238E27FC236}">
                <a16:creationId xmlns:a16="http://schemas.microsoft.com/office/drawing/2014/main" xmlns="" id="{FDE60CCD-C466-94E6-D9FA-5B62C2901A72}"/>
              </a:ext>
            </a:extLst>
          </p:cNvPr>
          <p:cNvSpPr txBox="1"/>
          <p:nvPr/>
        </p:nvSpPr>
        <p:spPr>
          <a:xfrm>
            <a:off x="259869" y="4660793"/>
            <a:ext cx="2751281" cy="1754326"/>
          </a:xfrm>
          <a:prstGeom prst="rect">
            <a:avLst/>
          </a:prstGeom>
          <a:solidFill>
            <a:schemeClr val="accent1">
              <a:lumMod val="75000"/>
            </a:schemeClr>
          </a:solidFill>
          <a:ln>
            <a:solidFill>
              <a:schemeClr val="bg1">
                <a:lumMod val="50000"/>
              </a:schemeClr>
            </a:solidFill>
          </a:ln>
        </p:spPr>
        <p:txBody>
          <a:bodyPr wrap="square">
            <a:spAutoFit/>
          </a:bodyPr>
          <a:lstStyle/>
          <a:p>
            <a:pPr algn="ctr"/>
            <a:r>
              <a:rPr lang="de-DE" dirty="0">
                <a:solidFill>
                  <a:schemeClr val="bg1"/>
                </a:solidFill>
              </a:rPr>
              <a:t>1776 veröffentlichte der schottische Ökonom</a:t>
            </a:r>
          </a:p>
          <a:p>
            <a:pPr algn="ctr"/>
            <a:r>
              <a:rPr lang="de-DE" dirty="0">
                <a:solidFill>
                  <a:schemeClr val="bg1"/>
                </a:solidFill>
              </a:rPr>
              <a:t> Adam Smith das 900 Seiten umfassende Buch</a:t>
            </a:r>
          </a:p>
        </p:txBody>
      </p:sp>
      <p:pic>
        <p:nvPicPr>
          <p:cNvPr id="5" name="Grafik 4" descr="Ein Bild, das Text, Menschliches Gesicht, Poster, Mann enthält.&#10;&#10;KI-generierte Inhalte können fehlerhaft sein.">
            <a:extLst>
              <a:ext uri="{FF2B5EF4-FFF2-40B4-BE49-F238E27FC236}">
                <a16:creationId xmlns:a16="http://schemas.microsoft.com/office/drawing/2014/main" xmlns="" id="{6A31D1AE-93CD-C372-A53C-9916053653E1}"/>
              </a:ext>
            </a:extLst>
          </p:cNvPr>
          <p:cNvPicPr>
            <a:picLocks noChangeAspect="1"/>
          </p:cNvPicPr>
          <p:nvPr/>
        </p:nvPicPr>
        <p:blipFill>
          <a:blip r:embed="rId5"/>
          <a:stretch>
            <a:fillRect/>
          </a:stretch>
        </p:blipFill>
        <p:spPr>
          <a:xfrm>
            <a:off x="259869" y="1224811"/>
            <a:ext cx="2751281" cy="3439102"/>
          </a:xfrm>
          <a:prstGeom prst="rect">
            <a:avLst/>
          </a:prstGeom>
        </p:spPr>
      </p:pic>
    </p:spTree>
    <p:extLst>
      <p:ext uri="{BB962C8B-B14F-4D97-AF65-F5344CB8AC3E}">
        <p14:creationId xmlns:p14="http://schemas.microsoft.com/office/powerpoint/2010/main" val="1948051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F1CCFB74-F90B-ED73-42EF-178620FBC505}"/>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032D4158-E2E6-6A33-072D-FA3F6507CC0C}"/>
              </a:ext>
            </a:extLst>
          </p:cNvPr>
          <p:cNvSpPr txBox="1"/>
          <p:nvPr/>
        </p:nvSpPr>
        <p:spPr>
          <a:xfrm>
            <a:off x="1524000" y="1338295"/>
            <a:ext cx="9144000" cy="2062103"/>
          </a:xfrm>
          <a:prstGeom prst="rect">
            <a:avLst/>
          </a:prstGeom>
          <a:noFill/>
          <a:ln>
            <a:solidFill>
              <a:schemeClr val="bg2">
                <a:lumMod val="25000"/>
              </a:schemeClr>
            </a:solidFill>
          </a:ln>
        </p:spPr>
        <p:txBody>
          <a:bodyPr wrap="square">
            <a:spAutoFit/>
          </a:bodyPr>
          <a:lstStyle/>
          <a:p>
            <a:pPr algn="ctr">
              <a:spcAft>
                <a:spcPts val="600"/>
              </a:spcAft>
            </a:pPr>
            <a:r>
              <a:rPr lang="de-DE" sz="2400" b="1" dirty="0"/>
              <a:t>Südtirol 2022</a:t>
            </a:r>
            <a:r>
              <a:rPr lang="de-DE" sz="2400" dirty="0"/>
              <a:t>:</a:t>
            </a:r>
          </a:p>
          <a:p>
            <a:pPr algn="ctr">
              <a:spcAft>
                <a:spcPts val="600"/>
              </a:spcAft>
            </a:pPr>
            <a:r>
              <a:rPr lang="de-DE" sz="2400" dirty="0">
                <a:solidFill>
                  <a:srgbClr val="FF0000"/>
                </a:solidFill>
              </a:rPr>
              <a:t> </a:t>
            </a:r>
            <a:r>
              <a:rPr lang="de-DE" sz="2400" dirty="0" err="1">
                <a:solidFill>
                  <a:srgbClr val="FF0000"/>
                </a:solidFill>
              </a:rPr>
              <a:t>Ø</a:t>
            </a:r>
            <a:r>
              <a:rPr lang="de-DE" sz="2400" dirty="0">
                <a:solidFill>
                  <a:srgbClr val="FF0000"/>
                </a:solidFill>
              </a:rPr>
              <a:t> </a:t>
            </a:r>
            <a:r>
              <a:rPr lang="de-DE" sz="2400" b="1" dirty="0">
                <a:solidFill>
                  <a:srgbClr val="FF0000"/>
                </a:solidFill>
              </a:rPr>
              <a:t>45.350 € netto </a:t>
            </a:r>
          </a:p>
          <a:p>
            <a:pPr>
              <a:spcAft>
                <a:spcPts val="600"/>
              </a:spcAft>
            </a:pPr>
            <a:r>
              <a:rPr lang="de-DE" sz="2400" dirty="0"/>
              <a:t>(Steuererklärungen 2023)</a:t>
            </a:r>
          </a:p>
          <a:p>
            <a:pPr algn="ctr">
              <a:spcAft>
                <a:spcPts val="600"/>
              </a:spcAft>
            </a:pPr>
            <a:r>
              <a:rPr lang="de-DE" sz="2400" dirty="0"/>
              <a:t> : 13 = 3.400 ca. monatlich</a:t>
            </a:r>
          </a:p>
          <a:p>
            <a:pPr>
              <a:spcAft>
                <a:spcPts val="600"/>
              </a:spcAft>
            </a:pPr>
            <a:r>
              <a:rPr lang="de-DE" sz="1200" dirty="0" err="1"/>
              <a:t>ASTAt</a:t>
            </a:r>
            <a:r>
              <a:rPr lang="de-DE" sz="1200" dirty="0"/>
              <a:t> Info 59/2024</a:t>
            </a:r>
          </a:p>
        </p:txBody>
      </p:sp>
      <p:sp>
        <p:nvSpPr>
          <p:cNvPr id="6" name="Textfeld 5">
            <a:extLst>
              <a:ext uri="{FF2B5EF4-FFF2-40B4-BE49-F238E27FC236}">
                <a16:creationId xmlns:a16="http://schemas.microsoft.com/office/drawing/2014/main" xmlns="" id="{A20B2707-4A95-B5E0-8020-7E90C2F1812D}"/>
              </a:ext>
            </a:extLst>
          </p:cNvPr>
          <p:cNvSpPr txBox="1"/>
          <p:nvPr/>
        </p:nvSpPr>
        <p:spPr>
          <a:xfrm>
            <a:off x="898072" y="193733"/>
            <a:ext cx="10036628" cy="725776"/>
          </a:xfrm>
          <a:prstGeom prst="rect">
            <a:avLst/>
          </a:prstGeom>
          <a:noFill/>
        </p:spPr>
        <p:txBody>
          <a:bodyPr wrap="square">
            <a:spAutoFit/>
          </a:bodyPr>
          <a:lstStyle/>
          <a:p>
            <a:pPr lvl="1" algn="ctr">
              <a:lnSpc>
                <a:spcPct val="115000"/>
              </a:lnSpc>
              <a:spcBef>
                <a:spcPts val="1200"/>
              </a:spcBef>
              <a:spcAft>
                <a:spcPts val="600"/>
              </a:spcAft>
            </a:pPr>
            <a:r>
              <a:rPr lang="de-DE" sz="3700" b="1" dirty="0">
                <a:solidFill>
                  <a:schemeClr val="tx2"/>
                </a:solidFill>
                <a:effectLst>
                  <a:outerShdw blurRad="31750" dist="25400" dir="5400000" algn="tl" rotWithShape="0">
                    <a:srgbClr val="000000">
                      <a:alpha val="25000"/>
                    </a:srgbClr>
                  </a:outerShdw>
                </a:effectLst>
                <a:latin typeface="+mj-lt"/>
                <a:ea typeface="+mj-ea"/>
                <a:cs typeface="+mj-cs"/>
              </a:rPr>
              <a:t>Einkommen der Südtiroler Haushalte</a:t>
            </a:r>
            <a:endParaRPr lang="x-none" sz="2000" b="1" dirty="0">
              <a:solidFill>
                <a:schemeClr val="tx2"/>
              </a:solidFill>
              <a:effectLst>
                <a:outerShdw blurRad="31750" dist="25400" dir="5400000" algn="tl" rotWithShape="0">
                  <a:srgbClr val="000000">
                    <a:alpha val="25000"/>
                  </a:srgbClr>
                </a:outerShdw>
              </a:effectLst>
              <a:latin typeface="+mj-lt"/>
              <a:ea typeface="+mj-ea"/>
              <a:cs typeface="+mj-cs"/>
            </a:endParaRPr>
          </a:p>
        </p:txBody>
      </p:sp>
      <p:sp>
        <p:nvSpPr>
          <p:cNvPr id="10" name="Textfeld 9">
            <a:extLst>
              <a:ext uri="{FF2B5EF4-FFF2-40B4-BE49-F238E27FC236}">
                <a16:creationId xmlns:a16="http://schemas.microsoft.com/office/drawing/2014/main" xmlns="" id="{6432F0F2-6927-34AB-F4CD-3179065D9233}"/>
              </a:ext>
            </a:extLst>
          </p:cNvPr>
          <p:cNvSpPr txBox="1"/>
          <p:nvPr/>
        </p:nvSpPr>
        <p:spPr>
          <a:xfrm>
            <a:off x="625248" y="3640097"/>
            <a:ext cx="11219090" cy="2616101"/>
          </a:xfrm>
          <a:prstGeom prst="rect">
            <a:avLst/>
          </a:prstGeom>
          <a:solidFill>
            <a:schemeClr val="bg1">
              <a:lumMod val="95000"/>
            </a:schemeClr>
          </a:solidFill>
          <a:ln>
            <a:solidFill>
              <a:schemeClr val="bg2">
                <a:lumMod val="25000"/>
              </a:schemeClr>
            </a:solidFill>
          </a:ln>
        </p:spPr>
        <p:txBody>
          <a:bodyPr wrap="square">
            <a:spAutoFit/>
          </a:bodyPr>
          <a:lstStyle/>
          <a:p>
            <a:pPr>
              <a:spcAft>
                <a:spcPts val="600"/>
              </a:spcAft>
            </a:pPr>
            <a:r>
              <a:rPr lang="de-DE" sz="2400" b="1" dirty="0"/>
              <a:t>Schwächen: </a:t>
            </a:r>
            <a:endParaRPr lang="de-DE" sz="2000" b="1" dirty="0"/>
          </a:p>
          <a:p>
            <a:pPr>
              <a:spcAft>
                <a:spcPts val="600"/>
              </a:spcAft>
              <a:buFont typeface="Arial" panose="020B0604020202020204" pitchFamily="34" charset="0"/>
              <a:buChar char="•"/>
            </a:pPr>
            <a:r>
              <a:rPr lang="de-DE" sz="2000" b="1" dirty="0"/>
              <a:t> ASTAT-Daten b</a:t>
            </a:r>
            <a:r>
              <a:rPr lang="de-DE" sz="2000" dirty="0"/>
              <a:t>asieren auf Steuererklärungen, </a:t>
            </a:r>
          </a:p>
          <a:p>
            <a:pPr>
              <a:spcAft>
                <a:spcPts val="600"/>
              </a:spcAft>
              <a:buFont typeface="Arial" panose="020B0604020202020204" pitchFamily="34" charset="0"/>
              <a:buChar char="•"/>
            </a:pPr>
            <a:r>
              <a:rPr lang="de-DE" sz="2000" dirty="0"/>
              <a:t> berücksichtigen nicht unterschiedliche Besteuerung und </a:t>
            </a:r>
            <a:r>
              <a:rPr lang="de-DE" sz="2000" b="1" dirty="0"/>
              <a:t>Steuerhinterziehung (12%) und daraus resultierende Verzerrung</a:t>
            </a:r>
          </a:p>
          <a:p>
            <a:pPr>
              <a:spcAft>
                <a:spcPts val="600"/>
              </a:spcAft>
              <a:buFont typeface="Arial" panose="020B0604020202020204" pitchFamily="34" charset="0"/>
              <a:buChar char="•"/>
            </a:pPr>
            <a:r>
              <a:rPr lang="de-DE" sz="2000" b="1" dirty="0"/>
              <a:t> Durchschnittseinkommen problematisch</a:t>
            </a:r>
            <a:r>
              <a:rPr lang="de-DE" sz="2000" dirty="0"/>
              <a:t>: Verzerrt durch hohe Einkommen</a:t>
            </a:r>
          </a:p>
          <a:p>
            <a:r>
              <a:rPr lang="de-DE" sz="2000" dirty="0"/>
              <a:t>Beispiel: 100.000 € vs. 18.100 € zeigt Ungleichheit</a:t>
            </a:r>
          </a:p>
          <a:p>
            <a:endParaRPr lang="x-none" sz="2000" dirty="0">
              <a:solidFill>
                <a:srgbClr val="1C1D21"/>
              </a:solidFill>
              <a:effectLst/>
              <a:ea typeface="Times New Roman" panose="02020603050405020304" pitchFamily="18" charset="0"/>
            </a:endParaRPr>
          </a:p>
        </p:txBody>
      </p:sp>
      <p:pic>
        <p:nvPicPr>
          <p:cNvPr id="5" name="Grafik 4" descr="Familie mit zwei Kindern mit einfarbiger Füllung">
            <a:extLst>
              <a:ext uri="{FF2B5EF4-FFF2-40B4-BE49-F238E27FC236}">
                <a16:creationId xmlns:a16="http://schemas.microsoft.com/office/drawing/2014/main" xmlns="" id="{44607C1C-6551-8394-B2F5-E3C2B4C6ED1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50413" y="1494355"/>
            <a:ext cx="1847850" cy="1723549"/>
          </a:xfrm>
          <a:prstGeom prst="rect">
            <a:avLst/>
          </a:prstGeom>
        </p:spPr>
      </p:pic>
    </p:spTree>
    <p:extLst>
      <p:ext uri="{BB962C8B-B14F-4D97-AF65-F5344CB8AC3E}">
        <p14:creationId xmlns:p14="http://schemas.microsoft.com/office/powerpoint/2010/main" val="2911679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C324C1BE-2EF9-4FFA-709C-C5A5DAC07D8F}"/>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pic>
        <p:nvPicPr>
          <p:cNvPr id="3" name="Grafik 2">
            <a:extLst>
              <a:ext uri="{FF2B5EF4-FFF2-40B4-BE49-F238E27FC236}">
                <a16:creationId xmlns:a16="http://schemas.microsoft.com/office/drawing/2014/main" xmlns="" id="{8B4E5B2D-9DFA-0064-25F8-13403BFBD64B}"/>
              </a:ext>
            </a:extLst>
          </p:cNvPr>
          <p:cNvPicPr>
            <a:picLocks noChangeAspect="1"/>
          </p:cNvPicPr>
          <p:nvPr/>
        </p:nvPicPr>
        <p:blipFill>
          <a:blip r:embed="rId2"/>
          <a:srcRect l="17525" t="11765" r="33027" b="10784"/>
          <a:stretch/>
        </p:blipFill>
        <p:spPr>
          <a:xfrm>
            <a:off x="47110" y="84930"/>
            <a:ext cx="11585973" cy="5085501"/>
          </a:xfrm>
          <a:prstGeom prst="rect">
            <a:avLst/>
          </a:prstGeom>
        </p:spPr>
      </p:pic>
      <p:sp>
        <p:nvSpPr>
          <p:cNvPr id="5" name="Textfeld 4">
            <a:extLst>
              <a:ext uri="{FF2B5EF4-FFF2-40B4-BE49-F238E27FC236}">
                <a16:creationId xmlns:a16="http://schemas.microsoft.com/office/drawing/2014/main" xmlns="" id="{4C02F54F-CEDD-59D4-CA86-8D951C1F780D}"/>
              </a:ext>
            </a:extLst>
          </p:cNvPr>
          <p:cNvSpPr txBox="1"/>
          <p:nvPr/>
        </p:nvSpPr>
        <p:spPr>
          <a:xfrm>
            <a:off x="4952149" y="762972"/>
            <a:ext cx="6455568" cy="1631216"/>
          </a:xfrm>
          <a:prstGeom prst="rect">
            <a:avLst/>
          </a:prstGeom>
          <a:noFill/>
        </p:spPr>
        <p:txBody>
          <a:bodyPr wrap="square">
            <a:spAutoFit/>
          </a:bodyPr>
          <a:lstStyle/>
          <a:p>
            <a:r>
              <a:rPr lang="x-none" sz="2000" dirty="0">
                <a:solidFill>
                  <a:srgbClr val="1C1D21"/>
                </a:solidFill>
                <a:effectLst/>
                <a:ea typeface="Times New Roman" panose="02020603050405020304" pitchFamily="18" charset="0"/>
              </a:rPr>
              <a:t>Wenn jemand 100.000 € verdient und zwei ärmere Familien je 18.100 € (insgesamt 136.200 €) macht das Durchschnittseinkommen genau 45.400 € aus, aber jene die 18.100 verdienen haben gar nichts vom Durchschnitt</a:t>
            </a:r>
            <a:r>
              <a:rPr lang="x-none" sz="1800" dirty="0">
                <a:solidFill>
                  <a:srgbClr val="1C1D21"/>
                </a:solidFill>
                <a:effectLst/>
                <a:latin typeface="Arial" panose="020B0604020202020204" pitchFamily="34" charset="0"/>
                <a:ea typeface="Times New Roman" panose="02020603050405020304" pitchFamily="18" charset="0"/>
              </a:rPr>
              <a:t>.</a:t>
            </a:r>
            <a:endParaRPr lang="x-none" sz="1800" dirty="0">
              <a:effectLst/>
              <a:latin typeface="Times New Roman" panose="02020603050405020304" pitchFamily="18" charset="0"/>
              <a:ea typeface="Times New Roman" panose="02020603050405020304" pitchFamily="18" charset="0"/>
            </a:endParaRPr>
          </a:p>
        </p:txBody>
      </p:sp>
      <p:sp>
        <p:nvSpPr>
          <p:cNvPr id="7" name="Textfeld 6">
            <a:extLst>
              <a:ext uri="{FF2B5EF4-FFF2-40B4-BE49-F238E27FC236}">
                <a16:creationId xmlns:a16="http://schemas.microsoft.com/office/drawing/2014/main" xmlns="" id="{91F0C6C3-3ABB-17A8-C015-2F2D58B20731}"/>
              </a:ext>
            </a:extLst>
          </p:cNvPr>
          <p:cNvSpPr txBox="1"/>
          <p:nvPr/>
        </p:nvSpPr>
        <p:spPr>
          <a:xfrm>
            <a:off x="2748556" y="5371419"/>
            <a:ext cx="7528323" cy="954107"/>
          </a:xfrm>
          <a:prstGeom prst="rect">
            <a:avLst/>
          </a:prstGeom>
          <a:noFill/>
        </p:spPr>
        <p:txBody>
          <a:bodyPr wrap="square">
            <a:spAutoFit/>
          </a:bodyPr>
          <a:lstStyle/>
          <a:p>
            <a:endParaRPr lang="de-DE" sz="2800" b="1" dirty="0">
              <a:solidFill>
                <a:srgbClr val="FF0000"/>
              </a:solidFill>
            </a:endParaRPr>
          </a:p>
          <a:p>
            <a:pPr marL="285750" indent="-285750">
              <a:buFont typeface="Wingdings" pitchFamily="2" charset="2"/>
              <a:buChar char="Ø"/>
            </a:pPr>
            <a:r>
              <a:rPr lang="de-DE" sz="2800" b="1" dirty="0">
                <a:solidFill>
                  <a:srgbClr val="FF0000"/>
                </a:solidFill>
              </a:rPr>
              <a:t>Median-Einkommen aussagekräftiger!</a:t>
            </a:r>
            <a:endParaRPr lang="de-DE" sz="2800" dirty="0">
              <a:solidFill>
                <a:srgbClr val="FF0000"/>
              </a:solidFill>
            </a:endParaRPr>
          </a:p>
        </p:txBody>
      </p:sp>
      <p:sp>
        <p:nvSpPr>
          <p:cNvPr id="9" name="Textfeld 8">
            <a:extLst>
              <a:ext uri="{FF2B5EF4-FFF2-40B4-BE49-F238E27FC236}">
                <a16:creationId xmlns:a16="http://schemas.microsoft.com/office/drawing/2014/main" xmlns="" id="{0F739CA5-003A-D7F2-BB8C-E92990A31C55}"/>
              </a:ext>
            </a:extLst>
          </p:cNvPr>
          <p:cNvSpPr txBox="1"/>
          <p:nvPr/>
        </p:nvSpPr>
        <p:spPr>
          <a:xfrm>
            <a:off x="10276879" y="2414439"/>
            <a:ext cx="1293019" cy="369332"/>
          </a:xfrm>
          <a:prstGeom prst="rect">
            <a:avLst/>
          </a:prstGeom>
          <a:noFill/>
        </p:spPr>
        <p:txBody>
          <a:bodyPr wrap="square">
            <a:spAutoFit/>
          </a:bodyPr>
          <a:lstStyle/>
          <a:p>
            <a:r>
              <a:rPr lang="x-none" sz="1800" dirty="0">
                <a:solidFill>
                  <a:srgbClr val="1C1D21"/>
                </a:solidFill>
                <a:effectLst/>
                <a:ea typeface="Times New Roman" panose="02020603050405020304" pitchFamily="18" charset="0"/>
              </a:rPr>
              <a:t>45.400 € </a:t>
            </a:r>
            <a:endParaRPr lang="de-DE" dirty="0"/>
          </a:p>
        </p:txBody>
      </p:sp>
    </p:spTree>
    <p:extLst>
      <p:ext uri="{BB962C8B-B14F-4D97-AF65-F5344CB8AC3E}">
        <p14:creationId xmlns:p14="http://schemas.microsoft.com/office/powerpoint/2010/main" val="3956229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51A0C7F9-226C-1927-8A21-920586C93048}"/>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pic>
        <p:nvPicPr>
          <p:cNvPr id="3" name="Grafik 2" descr="Ein Bild, das Text, Screenshot, Schrift, Reihe enthält.&#10;&#10;KI-generierte Inhalte können fehlerhaft sein.">
            <a:extLst>
              <a:ext uri="{FF2B5EF4-FFF2-40B4-BE49-F238E27FC236}">
                <a16:creationId xmlns:a16="http://schemas.microsoft.com/office/drawing/2014/main" xmlns="" id="{54A99B27-C975-F945-6ABD-9E11D76BB678}"/>
              </a:ext>
            </a:extLst>
          </p:cNvPr>
          <p:cNvPicPr>
            <a:picLocks noChangeAspect="1"/>
          </p:cNvPicPr>
          <p:nvPr/>
        </p:nvPicPr>
        <p:blipFill>
          <a:blip r:embed="rId3"/>
          <a:srcRect l="32051"/>
          <a:stretch/>
        </p:blipFill>
        <p:spPr>
          <a:xfrm>
            <a:off x="6096000" y="1400174"/>
            <a:ext cx="5951430" cy="3930190"/>
          </a:xfrm>
          <a:prstGeom prst="rect">
            <a:avLst/>
          </a:prstGeom>
        </p:spPr>
      </p:pic>
      <p:sp>
        <p:nvSpPr>
          <p:cNvPr id="5" name="Textfeld 4">
            <a:extLst>
              <a:ext uri="{FF2B5EF4-FFF2-40B4-BE49-F238E27FC236}">
                <a16:creationId xmlns:a16="http://schemas.microsoft.com/office/drawing/2014/main" xmlns="" id="{0D27F707-9778-575B-A231-8B219B4C94CA}"/>
              </a:ext>
            </a:extLst>
          </p:cNvPr>
          <p:cNvSpPr txBox="1"/>
          <p:nvPr/>
        </p:nvSpPr>
        <p:spPr>
          <a:xfrm>
            <a:off x="709932" y="1549387"/>
            <a:ext cx="5060497" cy="4016484"/>
          </a:xfrm>
          <a:prstGeom prst="rect">
            <a:avLst/>
          </a:prstGeom>
          <a:solidFill>
            <a:schemeClr val="bg2"/>
          </a:solidFill>
          <a:ln>
            <a:solidFill>
              <a:schemeClr val="bg2">
                <a:lumMod val="25000"/>
              </a:schemeClr>
            </a:solidFill>
          </a:ln>
        </p:spPr>
        <p:txBody>
          <a:bodyPr wrap="square">
            <a:spAutoFit/>
          </a:bodyPr>
          <a:lstStyle/>
          <a:p>
            <a:pPr indent="-285750">
              <a:spcAft>
                <a:spcPts val="600"/>
              </a:spcAft>
              <a:buFont typeface="Arial" panose="020B0604020202020204" pitchFamily="34" charset="0"/>
              <a:buChar char="•"/>
            </a:pPr>
            <a:r>
              <a:rPr lang="de-DE" sz="2000" dirty="0"/>
              <a:t>Man trennt die Einkommensverteilung in zwei gleiche Hälften</a:t>
            </a:r>
          </a:p>
          <a:p>
            <a:pPr>
              <a:spcAft>
                <a:spcPts val="600"/>
              </a:spcAft>
              <a:buFont typeface="Arial" panose="020B0604020202020204" pitchFamily="34" charset="0"/>
              <a:buChar char="•"/>
            </a:pPr>
            <a:r>
              <a:rPr lang="de-DE" sz="2000" dirty="0"/>
              <a:t> Ist die Einkommenshöhe, von der aus gleich viele Haushalte (bzw. Personen) darunter mit niedrigeren Einkommen sind, wie darüber mit höheren Einkommen. </a:t>
            </a:r>
          </a:p>
          <a:p>
            <a:pPr>
              <a:spcAft>
                <a:spcPts val="600"/>
              </a:spcAft>
              <a:buFont typeface="Arial" panose="020B0604020202020204" pitchFamily="34" charset="0"/>
              <a:buChar char="•"/>
            </a:pPr>
            <a:r>
              <a:rPr lang="de-DE" sz="2000" dirty="0"/>
              <a:t> Damit definiert der Median das mittlere Einkommen.</a:t>
            </a:r>
          </a:p>
          <a:p>
            <a:pPr>
              <a:spcAft>
                <a:spcPts val="600"/>
              </a:spcAft>
              <a:buFont typeface="Arial" panose="020B0604020202020204" pitchFamily="34" charset="0"/>
              <a:buChar char="•"/>
            </a:pPr>
            <a:r>
              <a:rPr lang="de-DE" sz="2000" dirty="0"/>
              <a:t> A</a:t>
            </a:r>
            <a:r>
              <a:rPr lang="de-DE" sz="2000" b="1" dirty="0"/>
              <a:t>ussagekräftiger </a:t>
            </a:r>
            <a:r>
              <a:rPr lang="de-DE" sz="2000" dirty="0"/>
              <a:t>zur realistischen Beurteilung</a:t>
            </a:r>
          </a:p>
        </p:txBody>
      </p:sp>
      <p:sp>
        <p:nvSpPr>
          <p:cNvPr id="6" name="Textfeld 5">
            <a:extLst>
              <a:ext uri="{FF2B5EF4-FFF2-40B4-BE49-F238E27FC236}">
                <a16:creationId xmlns:a16="http://schemas.microsoft.com/office/drawing/2014/main" xmlns="" id="{F2B7193B-680C-D13F-C86E-FC5368FC8319}"/>
              </a:ext>
            </a:extLst>
          </p:cNvPr>
          <p:cNvSpPr txBox="1"/>
          <p:nvPr/>
        </p:nvSpPr>
        <p:spPr>
          <a:xfrm>
            <a:off x="3178374" y="225084"/>
            <a:ext cx="5835252" cy="723275"/>
          </a:xfrm>
          <a:prstGeom prst="rect">
            <a:avLst/>
          </a:prstGeom>
          <a:noFill/>
        </p:spPr>
        <p:txBody>
          <a:bodyPr wrap="none" rtlCol="0">
            <a:spAutoFit/>
          </a:bodyPr>
          <a:lstStyle/>
          <a:p>
            <a:r>
              <a:rPr lang="de-DE" sz="4100" b="1" dirty="0">
                <a:solidFill>
                  <a:schemeClr val="tx2"/>
                </a:solidFill>
                <a:effectLst>
                  <a:outerShdw blurRad="31750" dist="25400" dir="5400000" algn="tl" rotWithShape="0">
                    <a:srgbClr val="000000">
                      <a:alpha val="25000"/>
                    </a:srgbClr>
                  </a:outerShdw>
                </a:effectLst>
                <a:latin typeface="+mj-lt"/>
                <a:ea typeface="+mj-ea"/>
                <a:cs typeface="+mj-cs"/>
              </a:rPr>
              <a:t>Medianes</a:t>
            </a:r>
            <a:r>
              <a:rPr lang="de-DE" dirty="0"/>
              <a:t> </a:t>
            </a:r>
            <a:r>
              <a:rPr lang="de-DE" sz="4100" b="1" dirty="0">
                <a:solidFill>
                  <a:schemeClr val="tx2"/>
                </a:solidFill>
                <a:effectLst>
                  <a:outerShdw blurRad="31750" dist="25400" dir="5400000" algn="tl" rotWithShape="0">
                    <a:srgbClr val="000000">
                      <a:alpha val="25000"/>
                    </a:srgbClr>
                  </a:outerShdw>
                </a:effectLst>
                <a:latin typeface="+mj-lt"/>
                <a:ea typeface="+mj-ea"/>
                <a:cs typeface="+mj-cs"/>
              </a:rPr>
              <a:t>Einkommen</a:t>
            </a:r>
          </a:p>
        </p:txBody>
      </p:sp>
    </p:spTree>
    <p:extLst>
      <p:ext uri="{BB962C8B-B14F-4D97-AF65-F5344CB8AC3E}">
        <p14:creationId xmlns:p14="http://schemas.microsoft.com/office/powerpoint/2010/main" val="451201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F795B832-FB57-A5CB-25B1-191184838954}"/>
              </a:ext>
            </a:extLst>
          </p:cNvPr>
          <p:cNvPicPr>
            <a:picLocks noChangeAspect="1"/>
          </p:cNvPicPr>
          <p:nvPr/>
        </p:nvPicPr>
        <p:blipFill>
          <a:blip r:embed="rId2"/>
          <a:srcRect l="6198" t="36349" r="6873" b="32857"/>
          <a:stretch/>
        </p:blipFill>
        <p:spPr>
          <a:xfrm>
            <a:off x="842022" y="0"/>
            <a:ext cx="10507954" cy="5267549"/>
          </a:xfrm>
          <a:prstGeom prst="rect">
            <a:avLst/>
          </a:prstGeom>
        </p:spPr>
      </p:pic>
      <p:sp>
        <p:nvSpPr>
          <p:cNvPr id="6" name="Textfeld 5">
            <a:extLst>
              <a:ext uri="{FF2B5EF4-FFF2-40B4-BE49-F238E27FC236}">
                <a16:creationId xmlns:a16="http://schemas.microsoft.com/office/drawing/2014/main" xmlns="" id="{065486F5-4D24-2D11-C8DA-3C19CEF67983}"/>
              </a:ext>
            </a:extLst>
          </p:cNvPr>
          <p:cNvSpPr txBox="1"/>
          <p:nvPr/>
        </p:nvSpPr>
        <p:spPr>
          <a:xfrm>
            <a:off x="220980" y="5212636"/>
            <a:ext cx="11750039" cy="1631216"/>
          </a:xfrm>
          <a:prstGeom prst="rect">
            <a:avLst/>
          </a:prstGeom>
          <a:solidFill>
            <a:schemeClr val="bg1">
              <a:lumMod val="95000"/>
            </a:schemeClr>
          </a:solidFill>
          <a:ln>
            <a:solidFill>
              <a:schemeClr val="bg1">
                <a:lumMod val="50000"/>
              </a:schemeClr>
            </a:solidFill>
          </a:ln>
        </p:spPr>
        <p:txBody>
          <a:bodyPr wrap="square">
            <a:spAutoFit/>
          </a:bodyPr>
          <a:lstStyle/>
          <a:p>
            <a:pPr algn="just"/>
            <a:r>
              <a:rPr lang="x-none" dirty="0">
                <a:effectLst/>
                <a:ea typeface="Times New Roman" panose="02020603050405020304" pitchFamily="18" charset="0"/>
              </a:rPr>
              <a:t>Trotz nominalen Wachstums 2019-2022 ist </a:t>
            </a:r>
            <a:r>
              <a:rPr lang="x-none" dirty="0">
                <a:solidFill>
                  <a:srgbClr val="FF0000"/>
                </a:solidFill>
                <a:effectLst/>
                <a:ea typeface="Times New Roman" panose="02020603050405020304" pitchFamily="18" charset="0"/>
              </a:rPr>
              <a:t>inflationsbedingt eine Abnahme </a:t>
            </a:r>
            <a:r>
              <a:rPr lang="x-none" dirty="0">
                <a:effectLst/>
                <a:ea typeface="Times New Roman" panose="02020603050405020304" pitchFamily="18" charset="0"/>
              </a:rPr>
              <a:t>des medianen, realen Nettoeinkommens 2022 festzustellen.</a:t>
            </a:r>
          </a:p>
          <a:p>
            <a:pPr algn="just"/>
            <a:r>
              <a:rPr lang="x-none" dirty="0">
                <a:effectLst/>
                <a:ea typeface="Times New Roman" panose="02020603050405020304" pitchFamily="18" charset="0"/>
              </a:rPr>
              <a:t>Infolge des außerordentlichen Inflationsdrucks 2021-2022 sinkt das mediane Realeinkommen von 30.819 € von 2019 auf 29.496 € im Jahr 2022. Daraus ergibt sich für die Haushalte ein Kaufkraftverlust um 4,3 %.</a:t>
            </a:r>
            <a:endParaRPr lang="x-none" dirty="0">
              <a:ea typeface="Times New Roman" panose="02020603050405020304" pitchFamily="18" charset="0"/>
            </a:endParaRPr>
          </a:p>
          <a:p>
            <a:r>
              <a:rPr lang="x-none" sz="1000" dirty="0">
                <a:effectLst/>
                <a:ea typeface="Times New Roman" panose="02020603050405020304" pitchFamily="18" charset="0"/>
              </a:rPr>
              <a:t>ASTAT Nr. 59/2024</a:t>
            </a:r>
          </a:p>
        </p:txBody>
      </p:sp>
      <p:sp>
        <p:nvSpPr>
          <p:cNvPr id="9" name="Fußzeilenplatzhalter 1">
            <a:extLst>
              <a:ext uri="{FF2B5EF4-FFF2-40B4-BE49-F238E27FC236}">
                <a16:creationId xmlns:a16="http://schemas.microsoft.com/office/drawing/2014/main" xmlns="" id="{971C2606-1D3A-7D1C-CADD-7E30D64357CD}"/>
              </a:ext>
            </a:extLst>
          </p:cNvPr>
          <p:cNvSpPr>
            <a:spLocks noGrp="1"/>
          </p:cNvSpPr>
          <p:nvPr>
            <p:ph type="ftr" sz="quarter" idx="11"/>
          </p:nvPr>
        </p:nvSpPr>
        <p:spPr>
          <a:xfrm>
            <a:off x="8738644" y="6492875"/>
            <a:ext cx="3134241"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sp>
        <p:nvSpPr>
          <p:cNvPr id="11" name="Textfeld 10">
            <a:extLst>
              <a:ext uri="{FF2B5EF4-FFF2-40B4-BE49-F238E27FC236}">
                <a16:creationId xmlns:a16="http://schemas.microsoft.com/office/drawing/2014/main" xmlns="" id="{1305590C-4D5B-C668-F49D-63832E43368C}"/>
              </a:ext>
            </a:extLst>
          </p:cNvPr>
          <p:cNvSpPr txBox="1"/>
          <p:nvPr/>
        </p:nvSpPr>
        <p:spPr>
          <a:xfrm>
            <a:off x="6531534" y="804237"/>
            <a:ext cx="4591321" cy="646331"/>
          </a:xfrm>
          <a:prstGeom prst="rect">
            <a:avLst/>
          </a:prstGeom>
          <a:noFill/>
        </p:spPr>
        <p:txBody>
          <a:bodyPr wrap="none" rtlCol="0">
            <a:spAutoFit/>
          </a:bodyPr>
          <a:lstStyle/>
          <a:p>
            <a:r>
              <a:rPr lang="de-DE" sz="1200" dirty="0"/>
              <a:t>45.350 Durchschnittliche Netto-Einkommen der Haushalte</a:t>
            </a:r>
          </a:p>
          <a:p>
            <a:r>
              <a:rPr lang="de-DE" sz="1200" dirty="0"/>
              <a:t>32.218 das mediane Nettoeinkommen der Haushalte</a:t>
            </a:r>
          </a:p>
          <a:p>
            <a:r>
              <a:rPr lang="de-DE" sz="1200" dirty="0"/>
              <a:t>29.496 das reale mediane Netto Einkommen der Haushalte</a:t>
            </a:r>
          </a:p>
        </p:txBody>
      </p:sp>
    </p:spTree>
    <p:extLst>
      <p:ext uri="{BB962C8B-B14F-4D97-AF65-F5344CB8AC3E}">
        <p14:creationId xmlns:p14="http://schemas.microsoft.com/office/powerpoint/2010/main" val="1933394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4617F7-6AB1-8B3C-0078-68D63B81E2FB}"/>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E165F3D5-A2C3-481E-7D7A-F8EC3FDF066C}"/>
              </a:ext>
            </a:extLst>
          </p:cNvPr>
          <p:cNvSpPr>
            <a:spLocks noGrp="1"/>
          </p:cNvSpPr>
          <p:nvPr>
            <p:ph type="ftr" sz="quarter" idx="11"/>
          </p:nvPr>
        </p:nvSpPr>
        <p:spPr>
          <a:xfrm>
            <a:off x="-98991" y="6446344"/>
            <a:ext cx="1564313"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8" name="Textfeld 7">
            <a:extLst>
              <a:ext uri="{FF2B5EF4-FFF2-40B4-BE49-F238E27FC236}">
                <a16:creationId xmlns:a16="http://schemas.microsoft.com/office/drawing/2014/main" xmlns="" id="{11FF0D17-5D22-E6C8-C253-3B36FE3B85EB}"/>
              </a:ext>
            </a:extLst>
          </p:cNvPr>
          <p:cNvSpPr txBox="1"/>
          <p:nvPr/>
        </p:nvSpPr>
        <p:spPr>
          <a:xfrm>
            <a:off x="2271906" y="133168"/>
            <a:ext cx="7354096" cy="923330"/>
          </a:xfrm>
          <a:prstGeom prst="rect">
            <a:avLst/>
          </a:prstGeom>
          <a:noFill/>
        </p:spPr>
        <p:txBody>
          <a:bodyPr wrap="square">
            <a:spAutoFit/>
          </a:bodyPr>
          <a:lstStyle/>
          <a:p>
            <a:r>
              <a:rPr lang="de-DE" sz="3600" b="1" dirty="0"/>
              <a:t>	Bruttojahresentlohnungen </a:t>
            </a:r>
            <a:endParaRPr lang="de-DE" dirty="0"/>
          </a:p>
          <a:p>
            <a:pPr algn="ctr"/>
            <a:r>
              <a:rPr lang="de-DE" dirty="0"/>
              <a:t>Private und öffentliche Bedienstete 2022	</a:t>
            </a:r>
          </a:p>
        </p:txBody>
      </p:sp>
      <p:sp>
        <p:nvSpPr>
          <p:cNvPr id="6" name="Textfeld 5">
            <a:extLst>
              <a:ext uri="{FF2B5EF4-FFF2-40B4-BE49-F238E27FC236}">
                <a16:creationId xmlns:a16="http://schemas.microsoft.com/office/drawing/2014/main" xmlns="" id="{39DA921C-54EA-39DE-33D1-5C5036BB9DC6}"/>
              </a:ext>
            </a:extLst>
          </p:cNvPr>
          <p:cNvSpPr txBox="1"/>
          <p:nvPr/>
        </p:nvSpPr>
        <p:spPr>
          <a:xfrm>
            <a:off x="5508702" y="6246289"/>
            <a:ext cx="6434254" cy="400110"/>
          </a:xfrm>
          <a:prstGeom prst="rect">
            <a:avLst/>
          </a:prstGeom>
          <a:noFill/>
        </p:spPr>
        <p:txBody>
          <a:bodyPr wrap="square">
            <a:spAutoFit/>
          </a:bodyPr>
          <a:lstStyle/>
          <a:p>
            <a:r>
              <a:rPr lang="de-DE" sz="1000" dirty="0"/>
              <a:t>ASTAT </a:t>
            </a:r>
            <a:r>
              <a:rPr lang="de-DE" sz="1000" dirty="0" err="1"/>
              <a:t>info</a:t>
            </a:r>
            <a:r>
              <a:rPr lang="de-DE" sz="1000" dirty="0"/>
              <a:t> 39/2024,  </a:t>
            </a:r>
            <a:r>
              <a:rPr lang="de-DE" sz="1000" dirty="0">
                <a:hlinkClick r:id="rId3"/>
              </a:rPr>
              <a:t>https://assets-eu-01.kc-usercontent.com/b5376750-8076-01cf-17d2-d343e29778a7/ede5c096-2b25-4e13-89ad-9a5f547db6f0/pressnote_1158868_mit39_2024.pdf</a:t>
            </a:r>
            <a:r>
              <a:rPr lang="de-DE" sz="1000" dirty="0"/>
              <a:t> </a:t>
            </a:r>
          </a:p>
        </p:txBody>
      </p:sp>
      <p:graphicFrame>
        <p:nvGraphicFramePr>
          <p:cNvPr id="7" name="Tabelle 6">
            <a:extLst>
              <a:ext uri="{FF2B5EF4-FFF2-40B4-BE49-F238E27FC236}">
                <a16:creationId xmlns:a16="http://schemas.microsoft.com/office/drawing/2014/main" xmlns="" id="{611DD2A3-C767-5E1B-BB2E-B37545F2A38C}"/>
              </a:ext>
            </a:extLst>
          </p:cNvPr>
          <p:cNvGraphicFramePr>
            <a:graphicFrameLocks noGrp="1"/>
          </p:cNvGraphicFramePr>
          <p:nvPr>
            <p:extLst>
              <p:ext uri="{D42A27DB-BD31-4B8C-83A1-F6EECF244321}">
                <p14:modId xmlns:p14="http://schemas.microsoft.com/office/powerpoint/2010/main" val="1531727516"/>
              </p:ext>
            </p:extLst>
          </p:nvPr>
        </p:nvGraphicFramePr>
        <p:xfrm>
          <a:off x="170983" y="1080935"/>
          <a:ext cx="5337719" cy="3926205"/>
        </p:xfrm>
        <a:graphic>
          <a:graphicData uri="http://schemas.openxmlformats.org/drawingml/2006/table">
            <a:tbl>
              <a:tblPr>
                <a:tableStyleId>{5C22544A-7EE6-4342-B048-85BDC9FD1C3A}</a:tableStyleId>
              </a:tblPr>
              <a:tblGrid>
                <a:gridCol w="131903">
                  <a:extLst>
                    <a:ext uri="{9D8B030D-6E8A-4147-A177-3AD203B41FA5}">
                      <a16:colId xmlns:a16="http://schemas.microsoft.com/office/drawing/2014/main" xmlns="" val="3345065802"/>
                    </a:ext>
                  </a:extLst>
                </a:gridCol>
                <a:gridCol w="2564755">
                  <a:extLst>
                    <a:ext uri="{9D8B030D-6E8A-4147-A177-3AD203B41FA5}">
                      <a16:colId xmlns:a16="http://schemas.microsoft.com/office/drawing/2014/main" xmlns="" val="2640882407"/>
                    </a:ext>
                  </a:extLst>
                </a:gridCol>
                <a:gridCol w="102591">
                  <a:extLst>
                    <a:ext uri="{9D8B030D-6E8A-4147-A177-3AD203B41FA5}">
                      <a16:colId xmlns:a16="http://schemas.microsoft.com/office/drawing/2014/main" xmlns="" val="1260966677"/>
                    </a:ext>
                  </a:extLst>
                </a:gridCol>
                <a:gridCol w="1213403">
                  <a:extLst>
                    <a:ext uri="{9D8B030D-6E8A-4147-A177-3AD203B41FA5}">
                      <a16:colId xmlns:a16="http://schemas.microsoft.com/office/drawing/2014/main" xmlns="" val="3908179612"/>
                    </a:ext>
                  </a:extLst>
                </a:gridCol>
                <a:gridCol w="44450">
                  <a:extLst>
                    <a:ext uri="{9D8B030D-6E8A-4147-A177-3AD203B41FA5}">
                      <a16:colId xmlns:a16="http://schemas.microsoft.com/office/drawing/2014/main" xmlns="" val="1451370670"/>
                    </a:ext>
                  </a:extLst>
                </a:gridCol>
                <a:gridCol w="1233625">
                  <a:extLst>
                    <a:ext uri="{9D8B030D-6E8A-4147-A177-3AD203B41FA5}">
                      <a16:colId xmlns:a16="http://schemas.microsoft.com/office/drawing/2014/main" xmlns="" val="3265243987"/>
                    </a:ext>
                  </a:extLst>
                </a:gridCol>
                <a:gridCol w="46992">
                  <a:extLst>
                    <a:ext uri="{9D8B030D-6E8A-4147-A177-3AD203B41FA5}">
                      <a16:colId xmlns:a16="http://schemas.microsoft.com/office/drawing/2014/main" xmlns="" val="3246235343"/>
                    </a:ext>
                  </a:extLst>
                </a:gridCol>
              </a:tblGrid>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800" u="none" strike="noStrike" dirty="0">
                          <a:effectLst/>
                        </a:rPr>
                        <a:t>Brutto-Lohn € </a:t>
                      </a:r>
                      <a:endParaRPr lang="de-DE" sz="1800" b="0" i="0" u="none" strike="noStrike" dirty="0">
                        <a:solidFill>
                          <a:srgbClr val="000000"/>
                        </a:solidFill>
                        <a:effectLst/>
                        <a:latin typeface="Aptos"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600" b="0" i="0" u="none" strike="noStrike" dirty="0">
                          <a:solidFill>
                            <a:srgbClr val="000000"/>
                          </a:solidFill>
                          <a:effectLst/>
                          <a:latin typeface="Aptos Narrow" panose="020B0004020202020204" pitchFamily="34" charset="0"/>
                        </a:rPr>
                        <a:t>Zahl priv. Bediensteter</a:t>
                      </a:r>
                    </a:p>
                  </a:txBody>
                  <a:tcPr marL="9525" marR="9525" marT="9525" marB="0" anchor="b"/>
                </a:tc>
                <a:tc>
                  <a:txBody>
                    <a:bodyPr/>
                    <a:lstStyle/>
                    <a:p>
                      <a:pPr algn="l" fontAlgn="b"/>
                      <a:endParaRPr lang="x-non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kumimoji="0" lang="de-DE" sz="1600" b="0" i="0" u="none" strike="noStrike" kern="1200" dirty="0">
                          <a:solidFill>
                            <a:srgbClr val="000000"/>
                          </a:solidFill>
                          <a:effectLst/>
                          <a:latin typeface="Aptos Narrow" panose="020B0004020202020204" pitchFamily="34" charset="0"/>
                          <a:ea typeface="+mn-ea"/>
                          <a:cs typeface="+mn-cs"/>
                        </a:rPr>
                        <a:t>Zahl </a:t>
                      </a:r>
                      <a:r>
                        <a:rPr kumimoji="0" lang="de-DE" sz="1600" b="0" i="0" u="none" strike="noStrike" kern="1200" dirty="0" err="1">
                          <a:solidFill>
                            <a:srgbClr val="000000"/>
                          </a:solidFill>
                          <a:effectLst/>
                          <a:latin typeface="Aptos Narrow" panose="020B0004020202020204" pitchFamily="34" charset="0"/>
                          <a:ea typeface="+mn-ea"/>
                          <a:cs typeface="+mn-cs"/>
                        </a:rPr>
                        <a:t>öffent</a:t>
                      </a:r>
                      <a:r>
                        <a:rPr kumimoji="0" lang="de-DE" sz="1600" b="0" i="0" u="none" strike="noStrike" kern="1200" dirty="0">
                          <a:solidFill>
                            <a:srgbClr val="000000"/>
                          </a:solidFill>
                          <a:effectLst/>
                          <a:latin typeface="Aptos Narrow" panose="020B0004020202020204" pitchFamily="34" charset="0"/>
                          <a:ea typeface="+mn-ea"/>
                          <a:cs typeface="+mn-cs"/>
                        </a:rPr>
                        <a:t>. Bediensteter</a:t>
                      </a:r>
                    </a:p>
                  </a:txBody>
                  <a:tcPr marL="9525" marR="9525" marT="9525" marB="0" anchor="b"/>
                </a:tc>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997536758"/>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solidFill>
                            <a:srgbClr val="FF0000"/>
                          </a:solidFill>
                          <a:effectLst/>
                        </a:rPr>
                        <a:t>0 - 9.999</a:t>
                      </a:r>
                      <a:endParaRPr lang="de-DE" sz="1800" b="0" i="0" u="none" strike="noStrike" dirty="0">
                        <a:solidFill>
                          <a:srgbClr val="FF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dirty="0">
                        <a:solidFill>
                          <a:srgbClr val="FF0000"/>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solidFill>
                            <a:srgbClr val="FF0000"/>
                          </a:solidFill>
                          <a:effectLst/>
                          <a:highlight>
                            <a:srgbClr val="D9EFC1"/>
                          </a:highlight>
                        </a:rPr>
                        <a:t>54.826</a:t>
                      </a:r>
                      <a:endParaRPr lang="x-none" sz="1800" b="0" i="0" u="none" strike="noStrike" dirty="0">
                        <a:solidFill>
                          <a:srgbClr val="FF0000"/>
                        </a:solidFill>
                        <a:effectLst/>
                        <a:highlight>
                          <a:srgbClr val="D9EFC1"/>
                        </a:highlight>
                        <a:latin typeface="Aptos" panose="020B0004020202020204" pitchFamily="34" charset="0"/>
                      </a:endParaRPr>
                    </a:p>
                  </a:txBody>
                  <a:tcPr marL="9525" marR="9525" marT="9525" marB="0" anchor="ctr"/>
                </a:tc>
                <a:tc>
                  <a:txBody>
                    <a:bodyPr/>
                    <a:lstStyle/>
                    <a:p>
                      <a:pPr algn="l" fontAlgn="b"/>
                      <a:endParaRPr lang="x-none" sz="2000" b="0" i="0" u="none" strike="noStrike" dirty="0">
                        <a:solidFill>
                          <a:srgbClr val="FF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solidFill>
                            <a:srgbClr val="FF0000"/>
                          </a:solidFill>
                          <a:effectLst/>
                        </a:rPr>
                        <a:t>4.615</a:t>
                      </a:r>
                      <a:endParaRPr lang="x-none" sz="2000" b="0" i="0" u="none" strike="noStrike" dirty="0">
                        <a:solidFill>
                          <a:srgbClr val="FF0000"/>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a:solidFill>
                          <a:schemeClr val="tx1"/>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2145887229"/>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solidFill>
                            <a:schemeClr val="tx1"/>
                          </a:solidFill>
                          <a:effectLst/>
                        </a:rPr>
                        <a:t>10.000 - 19.999 € </a:t>
                      </a:r>
                      <a:endParaRPr lang="de-DE" sz="1800" b="0" i="0" u="none" strike="noStrike" dirty="0">
                        <a:solidFill>
                          <a:schemeClr val="tx1"/>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dirty="0">
                        <a:solidFill>
                          <a:schemeClr val="tx1"/>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solidFill>
                            <a:schemeClr val="tx1"/>
                          </a:solidFill>
                          <a:effectLst/>
                          <a:highlight>
                            <a:srgbClr val="D9EFC1"/>
                          </a:highlight>
                        </a:rPr>
                        <a:t>43.902</a:t>
                      </a:r>
                      <a:endParaRPr lang="x-none" sz="1800" b="0" i="0" u="none" strike="noStrike" dirty="0">
                        <a:solidFill>
                          <a:schemeClr val="tx1"/>
                        </a:solidFill>
                        <a:effectLst/>
                        <a:highlight>
                          <a:srgbClr val="D9EFC1"/>
                        </a:highlight>
                        <a:latin typeface="Aptos" panose="020B0004020202020204" pitchFamily="34" charset="0"/>
                      </a:endParaRPr>
                    </a:p>
                  </a:txBody>
                  <a:tcPr marL="9525" marR="9525" marT="9525" marB="0" anchor="ctr"/>
                </a:tc>
                <a:tc>
                  <a:txBody>
                    <a:bodyPr/>
                    <a:lstStyle/>
                    <a:p>
                      <a:pPr algn="l" fontAlgn="b"/>
                      <a:endParaRPr lang="x-none" sz="2000" b="0" i="0" u="none" strike="noStrike">
                        <a:solidFill>
                          <a:schemeClr val="tx1"/>
                        </a:solidFill>
                        <a:effectLst/>
                        <a:latin typeface="Aptos Narrow" panose="020B0004020202020204" pitchFamily="34" charset="0"/>
                      </a:endParaRPr>
                    </a:p>
                  </a:txBody>
                  <a:tcPr marL="9525" marR="9525" marT="9525" marB="0" anchor="b"/>
                </a:tc>
                <a:tc>
                  <a:txBody>
                    <a:bodyPr/>
                    <a:lstStyle/>
                    <a:p>
                      <a:pPr algn="r" fontAlgn="b"/>
                      <a:r>
                        <a:rPr lang="x-none" sz="2000" u="none" strike="noStrike">
                          <a:solidFill>
                            <a:schemeClr val="tx1"/>
                          </a:solidFill>
                          <a:effectLst/>
                        </a:rPr>
                        <a:t>7.283</a:t>
                      </a:r>
                      <a:endParaRPr lang="x-none" sz="2000" b="0" i="0" u="none" strike="noStrike">
                        <a:solidFill>
                          <a:schemeClr val="tx1"/>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a:solidFill>
                          <a:schemeClr val="tx1"/>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1078951297"/>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solidFill>
                            <a:schemeClr val="tx1"/>
                          </a:solidFill>
                          <a:effectLst/>
                        </a:rPr>
                        <a:t>20.000 - 29.999 €  </a:t>
                      </a:r>
                      <a:endParaRPr lang="de-DE" sz="1800" b="0" i="0" u="none" strike="noStrike" dirty="0">
                        <a:solidFill>
                          <a:schemeClr val="tx1"/>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dirty="0">
                        <a:solidFill>
                          <a:schemeClr val="tx1"/>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solidFill>
                            <a:schemeClr val="tx1"/>
                          </a:solidFill>
                          <a:effectLst/>
                          <a:highlight>
                            <a:srgbClr val="D9EFC1"/>
                          </a:highlight>
                        </a:rPr>
                        <a:t>50.863</a:t>
                      </a:r>
                      <a:endParaRPr lang="x-none" sz="1800" b="0" i="0" u="none" strike="noStrike" dirty="0">
                        <a:solidFill>
                          <a:schemeClr val="tx1"/>
                        </a:solidFill>
                        <a:effectLst/>
                        <a:highlight>
                          <a:srgbClr val="D9EFC1"/>
                        </a:highlight>
                        <a:latin typeface="Aptos" panose="020B0004020202020204" pitchFamily="34" charset="0"/>
                      </a:endParaRPr>
                    </a:p>
                  </a:txBody>
                  <a:tcPr marL="9525" marR="9525" marT="9525" marB="0" anchor="ctr"/>
                </a:tc>
                <a:tc>
                  <a:txBody>
                    <a:bodyPr/>
                    <a:lstStyle/>
                    <a:p>
                      <a:pPr algn="l" fontAlgn="b"/>
                      <a:endParaRPr lang="x-none" sz="2000" b="0" i="0" u="none" strike="noStrike" dirty="0">
                        <a:solidFill>
                          <a:schemeClr val="tx1"/>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solidFill>
                            <a:schemeClr val="tx1"/>
                          </a:solidFill>
                          <a:effectLst/>
                          <a:highlight>
                            <a:srgbClr val="D9EFC1"/>
                          </a:highlight>
                        </a:rPr>
                        <a:t>10.958</a:t>
                      </a:r>
                      <a:endParaRPr lang="x-none" sz="2000" b="0" i="0" u="none" strike="noStrike" dirty="0">
                        <a:solidFill>
                          <a:schemeClr val="tx1"/>
                        </a:solidFill>
                        <a:effectLst/>
                        <a:highlight>
                          <a:srgbClr val="D9EFC1"/>
                        </a:highlight>
                        <a:latin typeface="Aptos Narrow" panose="020B0004020202020204" pitchFamily="34" charset="0"/>
                      </a:endParaRPr>
                    </a:p>
                  </a:txBody>
                  <a:tcPr marL="9525" marR="9525" marT="9525" marB="0" anchor="b"/>
                </a:tc>
                <a:tc>
                  <a:txBody>
                    <a:bodyPr/>
                    <a:lstStyle/>
                    <a:p>
                      <a:pPr algn="l" fontAlgn="b"/>
                      <a:endParaRPr lang="x-none" sz="1200" b="0" i="0" u="none" strike="noStrike">
                        <a:solidFill>
                          <a:schemeClr val="tx1"/>
                        </a:solidFill>
                        <a:effectLst/>
                        <a:highlight>
                          <a:srgbClr val="D9EFC1"/>
                        </a:highlight>
                        <a:latin typeface="Aptos Narrow" panose="020B0004020202020204" pitchFamily="34" charset="0"/>
                      </a:endParaRPr>
                    </a:p>
                  </a:txBody>
                  <a:tcPr marL="9525" marR="9525" marT="9525" marB="0" anchor="b"/>
                </a:tc>
                <a:extLst>
                  <a:ext uri="{0D108BD9-81ED-4DB2-BD59-A6C34878D82A}">
                    <a16:rowId xmlns:a16="http://schemas.microsoft.com/office/drawing/2014/main" xmlns="" val="3935014805"/>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solidFill>
                            <a:schemeClr val="tx1"/>
                          </a:solidFill>
                          <a:effectLst/>
                        </a:rPr>
                        <a:t>30.000 - 49.999 €</a:t>
                      </a:r>
                      <a:endParaRPr lang="de-DE" sz="1800" b="0" i="0" u="none" strike="noStrike" dirty="0">
                        <a:solidFill>
                          <a:schemeClr val="tx1"/>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chemeClr val="tx1"/>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solidFill>
                            <a:schemeClr val="tx1"/>
                          </a:solidFill>
                          <a:effectLst/>
                        </a:rPr>
                        <a:t>47.720</a:t>
                      </a:r>
                      <a:endParaRPr lang="x-none" sz="1800" b="0" i="0" u="none" strike="noStrike" dirty="0">
                        <a:solidFill>
                          <a:schemeClr val="tx1"/>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chemeClr val="tx1"/>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solidFill>
                            <a:schemeClr val="tx1"/>
                          </a:solidFill>
                          <a:effectLst/>
                          <a:highlight>
                            <a:srgbClr val="D9EFC1"/>
                          </a:highlight>
                        </a:rPr>
                        <a:t>25.164</a:t>
                      </a:r>
                      <a:endParaRPr lang="x-none" sz="2000" b="0" i="0" u="none" strike="noStrike" dirty="0">
                        <a:solidFill>
                          <a:schemeClr val="tx1"/>
                        </a:solidFill>
                        <a:effectLst/>
                        <a:highlight>
                          <a:srgbClr val="D9EFC1"/>
                        </a:highlight>
                        <a:latin typeface="Aptos Narrow" panose="020B0004020202020204" pitchFamily="34" charset="0"/>
                      </a:endParaRPr>
                    </a:p>
                  </a:txBody>
                  <a:tcPr marL="9525" marR="9525" marT="9525" marB="0" anchor="b"/>
                </a:tc>
                <a:tc>
                  <a:txBody>
                    <a:bodyPr/>
                    <a:lstStyle/>
                    <a:p>
                      <a:pPr algn="l" fontAlgn="b"/>
                      <a:endParaRPr lang="x-none" sz="1200" b="0" i="0" u="none" strike="noStrike" dirty="0">
                        <a:solidFill>
                          <a:schemeClr val="tx1"/>
                        </a:solidFill>
                        <a:effectLst/>
                        <a:highlight>
                          <a:srgbClr val="D9EFC1"/>
                        </a:highlight>
                        <a:latin typeface="Aptos Narrow" panose="020B0004020202020204" pitchFamily="34" charset="0"/>
                      </a:endParaRPr>
                    </a:p>
                  </a:txBody>
                  <a:tcPr marL="9525" marR="9525" marT="9525" marB="0" anchor="b"/>
                </a:tc>
                <a:extLst>
                  <a:ext uri="{0D108BD9-81ED-4DB2-BD59-A6C34878D82A}">
                    <a16:rowId xmlns:a16="http://schemas.microsoft.com/office/drawing/2014/main" xmlns="" val="803514648"/>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effectLst/>
                        </a:rPr>
                        <a:t>50.000 - 74.999 €</a:t>
                      </a:r>
                      <a:endParaRPr lang="de-D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effectLst/>
                        </a:rPr>
                        <a:t>11.558</a:t>
                      </a:r>
                      <a:endParaRPr lang="x-non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a:effectLst/>
                        </a:rPr>
                        <a:t>5.646</a:t>
                      </a:r>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636801334"/>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effectLst/>
                        </a:rPr>
                        <a:t>75.000 - 99.999 €</a:t>
                      </a:r>
                      <a:endParaRPr lang="de-D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effectLst/>
                        </a:rPr>
                        <a:t>2.660</a:t>
                      </a:r>
                      <a:endParaRPr lang="x-non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x-none" sz="2000" u="none" strike="noStrike" dirty="0">
                          <a:effectLst/>
                        </a:rPr>
                        <a:t>*</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3178874777"/>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effectLst/>
                        </a:rPr>
                        <a:t>100.000 - 249.999 €</a:t>
                      </a:r>
                      <a:endParaRPr lang="de-D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x-none" sz="1800" u="none" strike="noStrike">
                          <a:effectLst/>
                        </a:rPr>
                        <a:t>1.622</a:t>
                      </a:r>
                      <a:endParaRPr lang="x-none" sz="1800" b="0" i="0" u="none" strike="noStrike">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1.696</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3718513825"/>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effectLst/>
                        </a:rPr>
                        <a:t>250.000 - 499.999 €</a:t>
                      </a:r>
                      <a:endParaRPr lang="de-D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x-none" sz="1800" u="none" strike="noStrike">
                          <a:effectLst/>
                        </a:rPr>
                        <a:t>79</a:t>
                      </a:r>
                      <a:endParaRPr lang="x-none" sz="1800" b="0" i="0" u="none" strike="noStrike">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x-none" sz="2000" u="none" strike="noStrike" dirty="0">
                          <a:effectLst/>
                        </a:rPr>
                        <a:t>*</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647372975"/>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effectLst/>
                        </a:rPr>
                        <a:t>500.000 - 999.999 € </a:t>
                      </a:r>
                      <a:endParaRPr lang="de-D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effectLst/>
                        </a:rPr>
                        <a:t>6</a:t>
                      </a:r>
                      <a:endParaRPr lang="x-none"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4056000054"/>
                  </a:ext>
                </a:extLst>
              </a:tr>
              <a:tr h="342900">
                <a:tc>
                  <a:txBody>
                    <a:bodyPr/>
                    <a:lstStyle/>
                    <a:p>
                      <a:pPr algn="l" fontAlgn="b"/>
                      <a:endParaRPr lang="x-none"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de-DE" sz="1800" u="none" strike="noStrike" dirty="0">
                          <a:effectLst/>
                        </a:rPr>
                        <a:t>Insgesamt</a:t>
                      </a:r>
                      <a:endParaRPr lang="de-DE" sz="1800" b="1"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ctr"/>
                      <a:r>
                        <a:rPr lang="x-none" sz="1800" u="none" strike="noStrike" dirty="0">
                          <a:effectLst/>
                        </a:rPr>
                        <a:t>213.236</a:t>
                      </a:r>
                      <a:endParaRPr lang="x-none" sz="1800" b="1" i="0" u="none" strike="noStrike" dirty="0">
                        <a:solidFill>
                          <a:srgbClr val="000000"/>
                        </a:solidFill>
                        <a:effectLst/>
                        <a:latin typeface="Aptos" panose="020B0004020202020204" pitchFamily="34" charset="0"/>
                      </a:endParaRPr>
                    </a:p>
                  </a:txBody>
                  <a:tcPr marL="9525" marR="9525" marT="9525" marB="0" anchor="ctr"/>
                </a:tc>
                <a:tc>
                  <a:txBody>
                    <a:bodyPr/>
                    <a:lstStyle/>
                    <a:p>
                      <a:pPr algn="l" fontAlgn="b"/>
                      <a:endParaRPr lang="x-none" sz="20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55.362</a:t>
                      </a:r>
                      <a:endParaRPr lang="x-none"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2549300689"/>
                  </a:ext>
                </a:extLst>
              </a:tr>
            </a:tbl>
          </a:graphicData>
        </a:graphic>
      </p:graphicFrame>
      <p:sp>
        <p:nvSpPr>
          <p:cNvPr id="11" name="Textfeld 10">
            <a:extLst>
              <a:ext uri="{FF2B5EF4-FFF2-40B4-BE49-F238E27FC236}">
                <a16:creationId xmlns:a16="http://schemas.microsoft.com/office/drawing/2014/main" xmlns="" id="{9B54C559-D2C0-D28B-8E2D-7ED3DA1AA2FD}"/>
              </a:ext>
            </a:extLst>
          </p:cNvPr>
          <p:cNvSpPr txBox="1"/>
          <p:nvPr/>
        </p:nvSpPr>
        <p:spPr>
          <a:xfrm>
            <a:off x="170983" y="5076738"/>
            <a:ext cx="5421886" cy="1477328"/>
          </a:xfrm>
          <a:prstGeom prst="rect">
            <a:avLst/>
          </a:prstGeom>
          <a:solidFill>
            <a:schemeClr val="bg2"/>
          </a:solidFill>
          <a:ln>
            <a:solidFill>
              <a:schemeClr val="bg1">
                <a:lumMod val="50000"/>
              </a:schemeClr>
            </a:solidFill>
          </a:ln>
        </p:spPr>
        <p:txBody>
          <a:bodyPr wrap="square">
            <a:spAutoFit/>
          </a:bodyPr>
          <a:lstStyle/>
          <a:p>
            <a:pPr>
              <a:spcAft>
                <a:spcPts val="600"/>
              </a:spcAft>
              <a:buNone/>
            </a:pPr>
            <a:r>
              <a:rPr lang="de-DE" sz="2000" b="1" dirty="0"/>
              <a:t>Durchschnittliche Bruttojahresentlohnung</a:t>
            </a:r>
          </a:p>
          <a:p>
            <a:pPr>
              <a:spcAft>
                <a:spcPts val="600"/>
              </a:spcAft>
              <a:buNone/>
            </a:pPr>
            <a:r>
              <a:rPr lang="de-DE" sz="2000" b="1" dirty="0"/>
              <a:t>Privatwirtschaft</a:t>
            </a:r>
            <a:r>
              <a:rPr lang="de-DE" sz="2000" dirty="0"/>
              <a:t>: 23.997 €</a:t>
            </a:r>
          </a:p>
          <a:p>
            <a:pPr>
              <a:spcAft>
                <a:spcPts val="600"/>
              </a:spcAft>
            </a:pPr>
            <a:r>
              <a:rPr lang="de-DE" sz="2000" b="1" dirty="0"/>
              <a:t>Öffentlicher Dienst</a:t>
            </a:r>
            <a:r>
              <a:rPr lang="de-DE" sz="2000" dirty="0"/>
              <a:t>: 36.460 €</a:t>
            </a:r>
          </a:p>
        </p:txBody>
      </p:sp>
      <p:sp>
        <p:nvSpPr>
          <p:cNvPr id="4" name="Textfeld 3">
            <a:extLst>
              <a:ext uri="{FF2B5EF4-FFF2-40B4-BE49-F238E27FC236}">
                <a16:creationId xmlns:a16="http://schemas.microsoft.com/office/drawing/2014/main" xmlns="" id="{D9CA449D-3F6E-7BDF-6BD6-4FAE6B245884}"/>
              </a:ext>
            </a:extLst>
          </p:cNvPr>
          <p:cNvSpPr txBox="1"/>
          <p:nvPr/>
        </p:nvSpPr>
        <p:spPr>
          <a:xfrm>
            <a:off x="5675970" y="1105890"/>
            <a:ext cx="6266985" cy="3170099"/>
          </a:xfrm>
          <a:prstGeom prst="rect">
            <a:avLst/>
          </a:prstGeom>
          <a:noFill/>
          <a:ln>
            <a:solidFill>
              <a:schemeClr val="bg1">
                <a:lumMod val="50000"/>
              </a:schemeClr>
            </a:solidFill>
          </a:ln>
        </p:spPr>
        <p:txBody>
          <a:bodyPr wrap="square">
            <a:spAutoFit/>
          </a:bodyPr>
          <a:lstStyle/>
          <a:p>
            <a:pPr>
              <a:spcAft>
                <a:spcPts val="600"/>
              </a:spcAft>
            </a:pPr>
            <a:r>
              <a:rPr lang="de-DE" sz="2000" b="0" i="0" dirty="0">
                <a:solidFill>
                  <a:srgbClr val="FF0000"/>
                </a:solidFill>
                <a:effectLst/>
                <a:latin typeface="Helvetica" pitchFamily="2" charset="0"/>
              </a:rPr>
              <a:t>Aber Achtung:</a:t>
            </a:r>
          </a:p>
          <a:p>
            <a:pPr>
              <a:spcAft>
                <a:spcPts val="600"/>
              </a:spcAft>
              <a:buNone/>
            </a:pPr>
            <a:r>
              <a:rPr lang="de-DE" sz="2000" b="1" dirty="0"/>
              <a:t>Niedrige Lohnklasse: </a:t>
            </a:r>
            <a:r>
              <a:rPr lang="de-DE" sz="2000" dirty="0"/>
              <a:t>Nicht nur klassische Arbeitnehmer:</a:t>
            </a:r>
          </a:p>
          <a:p>
            <a:pPr indent="-342900">
              <a:spcAft>
                <a:spcPts val="600"/>
              </a:spcAft>
              <a:buFont typeface="Arial" panose="020B0604020202020204" pitchFamily="34" charset="0"/>
              <a:buChar char="•"/>
            </a:pPr>
            <a:r>
              <a:rPr lang="de-DE" sz="2000" dirty="0"/>
              <a:t>Hausfrauen, Studenten, Saisonarbeiter, Teilzeit, Kurz- u. Gelegenheits-Jobs)</a:t>
            </a:r>
          </a:p>
          <a:p>
            <a:pPr>
              <a:spcAft>
                <a:spcPts val="600"/>
              </a:spcAft>
              <a:buFont typeface="Arial" panose="020B0604020202020204" pitchFamily="34" charset="0"/>
              <a:buChar char="•"/>
            </a:pPr>
            <a:r>
              <a:rPr lang="de-DE" sz="2000" dirty="0"/>
              <a:t> Zunehmend auch Vollzeitkräfte (v. a. Gastronomie &amp; Reinigung)</a:t>
            </a:r>
          </a:p>
          <a:p>
            <a:pPr>
              <a:spcAft>
                <a:spcPts val="600"/>
              </a:spcAft>
              <a:buFont typeface="Arial" panose="020B0604020202020204" pitchFamily="34" charset="0"/>
              <a:buChar char="•"/>
            </a:pPr>
            <a:r>
              <a:rPr lang="de-DE" sz="2000" dirty="0"/>
              <a:t>Lohndumping im Gastgewerbe und bei der Ernte durch ausländische Arbeitskräfte </a:t>
            </a:r>
          </a:p>
        </p:txBody>
      </p:sp>
      <p:sp>
        <p:nvSpPr>
          <p:cNvPr id="5" name="Textfeld 4">
            <a:extLst>
              <a:ext uri="{FF2B5EF4-FFF2-40B4-BE49-F238E27FC236}">
                <a16:creationId xmlns:a16="http://schemas.microsoft.com/office/drawing/2014/main" xmlns="" id="{C795A267-6FD5-DE99-FBBD-8BD982343EA1}"/>
              </a:ext>
            </a:extLst>
          </p:cNvPr>
          <p:cNvSpPr txBox="1"/>
          <p:nvPr/>
        </p:nvSpPr>
        <p:spPr>
          <a:xfrm>
            <a:off x="5710687" y="4407059"/>
            <a:ext cx="6232268" cy="1708160"/>
          </a:xfrm>
          <a:prstGeom prst="rect">
            <a:avLst/>
          </a:prstGeom>
          <a:noFill/>
        </p:spPr>
        <p:txBody>
          <a:bodyPr wrap="square">
            <a:spAutoFit/>
          </a:bodyPr>
          <a:lstStyle/>
          <a:p>
            <a:pPr>
              <a:spcAft>
                <a:spcPts val="600"/>
              </a:spcAft>
              <a:buNone/>
            </a:pPr>
            <a:r>
              <a:rPr lang="de-DE" b="1" dirty="0">
                <a:solidFill>
                  <a:srgbClr val="FF0000"/>
                </a:solidFill>
              </a:rPr>
              <a:t>Öffentlicher Dienst:</a:t>
            </a:r>
          </a:p>
          <a:p>
            <a:pPr>
              <a:spcAft>
                <a:spcPts val="600"/>
              </a:spcAft>
              <a:buNone/>
            </a:pPr>
            <a:r>
              <a:rPr lang="de-DE" b="1" dirty="0"/>
              <a:t>40,2%</a:t>
            </a:r>
            <a:r>
              <a:rPr lang="de-DE" dirty="0"/>
              <a:t>: Mittlere Gehaltsklasse (25.000–40.000 € brutto/Jahr)</a:t>
            </a:r>
          </a:p>
          <a:p>
            <a:pPr>
              <a:spcAft>
                <a:spcPts val="600"/>
              </a:spcAft>
              <a:buNone/>
            </a:pPr>
            <a:r>
              <a:rPr lang="de-DE" b="1" dirty="0"/>
              <a:t>22,8%</a:t>
            </a:r>
            <a:r>
              <a:rPr lang="de-DE" dirty="0"/>
              <a:t>: Untere Gehaltsklasse (&lt;25.000 € brutto/Jahr)</a:t>
            </a:r>
          </a:p>
          <a:p>
            <a:pPr>
              <a:spcAft>
                <a:spcPts val="600"/>
              </a:spcAft>
              <a:buNone/>
            </a:pPr>
            <a:r>
              <a:rPr lang="de-DE" b="1" dirty="0"/>
              <a:t>37,0%</a:t>
            </a:r>
            <a:r>
              <a:rPr lang="de-DE" dirty="0"/>
              <a:t>: Obere Gehaltsklasse (&gt;40.000 € brutto/Jahr)</a:t>
            </a:r>
          </a:p>
        </p:txBody>
      </p:sp>
    </p:spTree>
    <p:extLst>
      <p:ext uri="{BB962C8B-B14F-4D97-AF65-F5344CB8AC3E}">
        <p14:creationId xmlns:p14="http://schemas.microsoft.com/office/powerpoint/2010/main" val="2199545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62CD8ED8-8D94-806A-5527-0B9BCF6D5283}"/>
              </a:ext>
            </a:extLst>
          </p:cNvPr>
          <p:cNvPicPr>
            <a:picLocks noChangeAspect="1"/>
          </p:cNvPicPr>
          <p:nvPr/>
        </p:nvPicPr>
        <p:blipFill>
          <a:blip r:embed="rId2"/>
          <a:srcRect l="5101" t="27586" r="6770" b="31682"/>
          <a:stretch/>
        </p:blipFill>
        <p:spPr>
          <a:xfrm>
            <a:off x="-150405" y="434898"/>
            <a:ext cx="8132726" cy="5319132"/>
          </a:xfrm>
          <a:prstGeom prst="rect">
            <a:avLst/>
          </a:prstGeom>
        </p:spPr>
      </p:pic>
      <p:sp>
        <p:nvSpPr>
          <p:cNvPr id="6" name="Textfeld 5">
            <a:extLst>
              <a:ext uri="{FF2B5EF4-FFF2-40B4-BE49-F238E27FC236}">
                <a16:creationId xmlns:a16="http://schemas.microsoft.com/office/drawing/2014/main" xmlns="" id="{23419A47-6E79-0C6D-9049-8F09B552DA78}"/>
              </a:ext>
            </a:extLst>
          </p:cNvPr>
          <p:cNvSpPr txBox="1"/>
          <p:nvPr/>
        </p:nvSpPr>
        <p:spPr>
          <a:xfrm>
            <a:off x="1003610" y="6457890"/>
            <a:ext cx="6400800" cy="400110"/>
          </a:xfrm>
          <a:prstGeom prst="rect">
            <a:avLst/>
          </a:prstGeom>
          <a:noFill/>
        </p:spPr>
        <p:txBody>
          <a:bodyPr wrap="square">
            <a:spAutoFit/>
          </a:bodyPr>
          <a:lstStyle/>
          <a:p>
            <a:r>
              <a:rPr lang="de-DE" sz="1000" dirty="0"/>
              <a:t>https://assets-eu-01.kc-usercontent.com/b5376750-8076-01cf-17d2-d343e29778a7/ede5c096-2b25-4e13-89ad-9a5f547db6f0/pressnote_1158868_mit39_2024.pdf</a:t>
            </a:r>
          </a:p>
        </p:txBody>
      </p:sp>
      <p:sp>
        <p:nvSpPr>
          <p:cNvPr id="7" name="Fußzeilenplatzhalter 1">
            <a:extLst>
              <a:ext uri="{FF2B5EF4-FFF2-40B4-BE49-F238E27FC236}">
                <a16:creationId xmlns:a16="http://schemas.microsoft.com/office/drawing/2014/main" xmlns="" id="{12C5F7D3-85FD-7B0A-1010-3C10179B47B5}"/>
              </a:ext>
            </a:extLst>
          </p:cNvPr>
          <p:cNvSpPr>
            <a:spLocks noGrp="1"/>
          </p:cNvSpPr>
          <p:nvPr>
            <p:ph type="ftr" sz="quarter" idx="11"/>
          </p:nvPr>
        </p:nvSpPr>
        <p:spPr>
          <a:xfrm>
            <a:off x="-150405" y="6352582"/>
            <a:ext cx="1003610" cy="305363"/>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11" name="Textfeld 10">
            <a:extLst>
              <a:ext uri="{FF2B5EF4-FFF2-40B4-BE49-F238E27FC236}">
                <a16:creationId xmlns:a16="http://schemas.microsoft.com/office/drawing/2014/main" xmlns="" id="{11DAEA8C-61D8-7D17-807F-9427A32355B3}"/>
              </a:ext>
            </a:extLst>
          </p:cNvPr>
          <p:cNvSpPr txBox="1"/>
          <p:nvPr/>
        </p:nvSpPr>
        <p:spPr>
          <a:xfrm>
            <a:off x="8380140" y="635620"/>
            <a:ext cx="3362094" cy="4862870"/>
          </a:xfrm>
          <a:prstGeom prst="rect">
            <a:avLst/>
          </a:prstGeom>
          <a:solidFill>
            <a:schemeClr val="bg2"/>
          </a:solidFill>
          <a:ln>
            <a:solidFill>
              <a:schemeClr val="bg1">
                <a:lumMod val="50000"/>
              </a:schemeClr>
            </a:solidFill>
          </a:ln>
        </p:spPr>
        <p:txBody>
          <a:bodyPr wrap="square">
            <a:spAutoFit/>
          </a:bodyPr>
          <a:lstStyle/>
          <a:p>
            <a:pPr>
              <a:spcAft>
                <a:spcPts val="600"/>
              </a:spcAft>
              <a:buNone/>
            </a:pPr>
            <a:r>
              <a:rPr lang="de-DE" sz="2000" b="1" dirty="0"/>
              <a:t>Verschiebung der Gehaltsklassen (2022 vs. 2017):</a:t>
            </a:r>
          </a:p>
          <a:p>
            <a:pPr>
              <a:spcAft>
                <a:spcPts val="600"/>
              </a:spcAft>
              <a:buNone/>
            </a:pPr>
            <a:endParaRPr lang="de-DE" sz="2000" dirty="0"/>
          </a:p>
          <a:p>
            <a:pPr>
              <a:spcAft>
                <a:spcPts val="600"/>
              </a:spcAft>
              <a:buFont typeface="Arial" panose="020B0604020202020204" pitchFamily="34" charset="0"/>
              <a:buChar char="•"/>
            </a:pPr>
            <a:r>
              <a:rPr lang="de-DE" sz="2000" dirty="0"/>
              <a:t>Weniger Bedienstete unter </a:t>
            </a:r>
            <a:r>
              <a:rPr lang="de-DE" sz="2000" b="1" dirty="0"/>
              <a:t>&lt;35.000 €</a:t>
            </a:r>
            <a:endParaRPr lang="de-DE" sz="2000" dirty="0"/>
          </a:p>
          <a:p>
            <a:pPr>
              <a:spcAft>
                <a:spcPts val="600"/>
              </a:spcAft>
              <a:buFont typeface="Arial" panose="020B0604020202020204" pitchFamily="34" charset="0"/>
              <a:buChar char="•"/>
            </a:pPr>
            <a:r>
              <a:rPr lang="de-DE" sz="2000" dirty="0"/>
              <a:t>Mehr Bedienstete in höheren Gehaltsklassen (+10 Prozentpunkte)</a:t>
            </a:r>
          </a:p>
          <a:p>
            <a:pPr>
              <a:spcAft>
                <a:spcPts val="600"/>
              </a:spcAft>
              <a:buFont typeface="Arial" panose="020B0604020202020204" pitchFamily="34" charset="0"/>
              <a:buChar char="•"/>
            </a:pPr>
            <a:r>
              <a:rPr lang="de-DE" sz="2000" b="1" dirty="0"/>
              <a:t>Grund:</a:t>
            </a:r>
            <a:r>
              <a:rPr lang="de-DE" sz="2000" dirty="0"/>
              <a:t> Überalterung → höheres Dienstalter → höhere Gehälter</a:t>
            </a:r>
          </a:p>
          <a:p>
            <a:pPr>
              <a:spcAft>
                <a:spcPts val="600"/>
              </a:spcAft>
            </a:pPr>
            <a:r>
              <a:rPr lang="de-DE" sz="2000" dirty="0">
                <a:solidFill>
                  <a:srgbClr val="FF0000"/>
                </a:solidFill>
              </a:rPr>
              <a:t>Aber …</a:t>
            </a:r>
          </a:p>
          <a:p>
            <a:pPr>
              <a:spcAft>
                <a:spcPts val="600"/>
              </a:spcAft>
            </a:pPr>
            <a:r>
              <a:rPr lang="de-DE" sz="2000" dirty="0">
                <a:solidFill>
                  <a:srgbClr val="FF0000"/>
                </a:solidFill>
              </a:rPr>
              <a:t>nominal!</a:t>
            </a:r>
          </a:p>
        </p:txBody>
      </p:sp>
    </p:spTree>
    <p:extLst>
      <p:ext uri="{BB962C8B-B14F-4D97-AF65-F5344CB8AC3E}">
        <p14:creationId xmlns:p14="http://schemas.microsoft.com/office/powerpoint/2010/main" val="1970548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382021FF-11A2-AABC-6AF4-CCC7BE94730F}"/>
              </a:ext>
            </a:extLst>
          </p:cNvPr>
          <p:cNvSpPr>
            <a:spLocks noGrp="1"/>
          </p:cNvSpPr>
          <p:nvPr>
            <p:ph type="ftr" sz="quarter" idx="11"/>
          </p:nvPr>
        </p:nvSpPr>
        <p:spPr>
          <a:xfrm>
            <a:off x="182420" y="6296433"/>
            <a:ext cx="1480718"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4" name="Grafik 3">
            <a:extLst>
              <a:ext uri="{FF2B5EF4-FFF2-40B4-BE49-F238E27FC236}">
                <a16:creationId xmlns:a16="http://schemas.microsoft.com/office/drawing/2014/main" xmlns="" id="{81A77350-1CB2-7AA6-B529-B915A73A430A}"/>
              </a:ext>
            </a:extLst>
          </p:cNvPr>
          <p:cNvPicPr>
            <a:picLocks noChangeAspect="1"/>
          </p:cNvPicPr>
          <p:nvPr/>
        </p:nvPicPr>
        <p:blipFill>
          <a:blip r:embed="rId2"/>
          <a:srcRect l="52711" t="44027" r="5753" b="46804"/>
          <a:stretch/>
        </p:blipFill>
        <p:spPr>
          <a:xfrm>
            <a:off x="922779" y="1839952"/>
            <a:ext cx="10709914" cy="3345366"/>
          </a:xfrm>
          <a:prstGeom prst="rect">
            <a:avLst/>
          </a:prstGeom>
        </p:spPr>
      </p:pic>
      <p:pic>
        <p:nvPicPr>
          <p:cNvPr id="5" name="Grafik 4">
            <a:extLst>
              <a:ext uri="{FF2B5EF4-FFF2-40B4-BE49-F238E27FC236}">
                <a16:creationId xmlns:a16="http://schemas.microsoft.com/office/drawing/2014/main" xmlns="" id="{D8659182-4FCD-5856-5CA4-089966527C51}"/>
              </a:ext>
            </a:extLst>
          </p:cNvPr>
          <p:cNvPicPr>
            <a:picLocks noChangeAspect="1"/>
          </p:cNvPicPr>
          <p:nvPr/>
        </p:nvPicPr>
        <p:blipFill>
          <a:blip r:embed="rId2"/>
          <a:srcRect l="52711" t="44028" r="5753" b="46804"/>
          <a:stretch/>
        </p:blipFill>
        <p:spPr>
          <a:xfrm>
            <a:off x="4590585" y="10069551"/>
            <a:ext cx="3300761" cy="1031031"/>
          </a:xfrm>
          <a:prstGeom prst="rect">
            <a:avLst/>
          </a:prstGeom>
        </p:spPr>
      </p:pic>
      <p:sp>
        <p:nvSpPr>
          <p:cNvPr id="7" name="Textfeld 6">
            <a:extLst>
              <a:ext uri="{FF2B5EF4-FFF2-40B4-BE49-F238E27FC236}">
                <a16:creationId xmlns:a16="http://schemas.microsoft.com/office/drawing/2014/main" xmlns="" id="{C79D82ED-05A6-95D8-19FF-48BCBDA4E53B}"/>
              </a:ext>
            </a:extLst>
          </p:cNvPr>
          <p:cNvSpPr txBox="1"/>
          <p:nvPr/>
        </p:nvSpPr>
        <p:spPr>
          <a:xfrm>
            <a:off x="5278357" y="6078885"/>
            <a:ext cx="6354336" cy="400110"/>
          </a:xfrm>
          <a:prstGeom prst="rect">
            <a:avLst/>
          </a:prstGeom>
          <a:noFill/>
        </p:spPr>
        <p:txBody>
          <a:bodyPr wrap="square">
            <a:spAutoFit/>
          </a:bodyPr>
          <a:lstStyle/>
          <a:p>
            <a:r>
              <a:rPr lang="de-DE" sz="1000" dirty="0"/>
              <a:t>ASTAT </a:t>
            </a:r>
            <a:r>
              <a:rPr lang="de-DE" sz="1000" dirty="0" err="1"/>
              <a:t>info</a:t>
            </a:r>
            <a:r>
              <a:rPr lang="de-DE" sz="1000" dirty="0"/>
              <a:t> 39/2024,  </a:t>
            </a:r>
            <a:r>
              <a:rPr lang="de-DE" sz="1000" dirty="0">
                <a:hlinkClick r:id="rId3"/>
              </a:rPr>
              <a:t>https://assets-eu-01.kc-usercontent.com/b5376750-8076-01cf-17d2-d343e29778a7/ede5c096-2b25-4e13-89ad-9a5f547db6f0/pressnote_1158868_mit39_2024.pdf</a:t>
            </a:r>
            <a:r>
              <a:rPr lang="de-DE" sz="1000" dirty="0"/>
              <a:t> </a:t>
            </a:r>
          </a:p>
        </p:txBody>
      </p:sp>
      <p:sp>
        <p:nvSpPr>
          <p:cNvPr id="8" name="Textfeld 7">
            <a:extLst>
              <a:ext uri="{FF2B5EF4-FFF2-40B4-BE49-F238E27FC236}">
                <a16:creationId xmlns:a16="http://schemas.microsoft.com/office/drawing/2014/main" xmlns="" id="{15EB29B6-B5E4-B393-6FCA-B0E91AAED36C}"/>
              </a:ext>
            </a:extLst>
          </p:cNvPr>
          <p:cNvSpPr txBox="1"/>
          <p:nvPr/>
        </p:nvSpPr>
        <p:spPr>
          <a:xfrm>
            <a:off x="3453161" y="476692"/>
            <a:ext cx="5067413" cy="707886"/>
          </a:xfrm>
          <a:prstGeom prst="rect">
            <a:avLst/>
          </a:prstGeom>
          <a:noFill/>
        </p:spPr>
        <p:txBody>
          <a:bodyPr wrap="none" rtlCol="0">
            <a:spAutoFit/>
          </a:bodyPr>
          <a:lstStyle/>
          <a:p>
            <a:r>
              <a:rPr lang="de-DE" sz="4000" b="1" dirty="0"/>
              <a:t>Öffentlicher</a:t>
            </a:r>
            <a:r>
              <a:rPr lang="de-DE" sz="4000" dirty="0"/>
              <a:t> </a:t>
            </a:r>
            <a:r>
              <a:rPr lang="de-DE" sz="4000" b="1" dirty="0"/>
              <a:t>Dienst</a:t>
            </a:r>
          </a:p>
        </p:txBody>
      </p:sp>
    </p:spTree>
    <p:extLst>
      <p:ext uri="{BB962C8B-B14F-4D97-AF65-F5344CB8AC3E}">
        <p14:creationId xmlns:p14="http://schemas.microsoft.com/office/powerpoint/2010/main" val="1160981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C8FDA26B-69AC-8526-0086-B0C984F011D8}"/>
              </a:ext>
            </a:extLst>
          </p:cNvPr>
          <p:cNvSpPr>
            <a:spLocks noGrp="1"/>
          </p:cNvSpPr>
          <p:nvPr>
            <p:ph type="ftr" sz="quarter" idx="11"/>
          </p:nvPr>
        </p:nvSpPr>
        <p:spPr>
          <a:xfrm>
            <a:off x="1" y="6321448"/>
            <a:ext cx="1001485"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F9588C15-080F-CF1B-1AED-E0D88B2BE01B}"/>
              </a:ext>
            </a:extLst>
          </p:cNvPr>
          <p:cNvSpPr txBox="1"/>
          <p:nvPr/>
        </p:nvSpPr>
        <p:spPr>
          <a:xfrm>
            <a:off x="2078960" y="6586225"/>
            <a:ext cx="9602054" cy="246221"/>
          </a:xfrm>
          <a:prstGeom prst="rect">
            <a:avLst/>
          </a:prstGeom>
          <a:solidFill>
            <a:schemeClr val="accent1">
              <a:lumMod val="40000"/>
              <a:lumOff val="60000"/>
            </a:schemeClr>
          </a:solidFill>
        </p:spPr>
        <p:txBody>
          <a:bodyPr wrap="square">
            <a:spAutoFit/>
          </a:bodyPr>
          <a:lstStyle/>
          <a:p>
            <a:r>
              <a:rPr lang="de-DE" sz="1000" dirty="0"/>
              <a:t>Vergleiche: © 2025 </a:t>
            </a:r>
            <a:r>
              <a:rPr lang="de-DE" sz="1000" dirty="0" err="1"/>
              <a:t>Classified</a:t>
            </a:r>
            <a:r>
              <a:rPr lang="de-DE" sz="1000" dirty="0"/>
              <a:t> Media GmbH, Karriere Südtirol, 7.3.2025, </a:t>
            </a:r>
            <a:r>
              <a:rPr lang="de-DE" sz="1000" dirty="0">
                <a:hlinkClick r:id="rId2"/>
              </a:rPr>
              <a:t>https://karriere-suedtirol.com/hub/so-verdient-suedtirol-der-gehaltsreport/</a:t>
            </a:r>
            <a:r>
              <a:rPr lang="de-DE" sz="1000" dirty="0"/>
              <a:t> </a:t>
            </a:r>
          </a:p>
        </p:txBody>
      </p:sp>
      <p:sp>
        <p:nvSpPr>
          <p:cNvPr id="8" name="Textfeld 7">
            <a:extLst>
              <a:ext uri="{FF2B5EF4-FFF2-40B4-BE49-F238E27FC236}">
                <a16:creationId xmlns:a16="http://schemas.microsoft.com/office/drawing/2014/main" xmlns="" id="{7575C282-9613-2897-50AE-A2FA11D5771A}"/>
              </a:ext>
            </a:extLst>
          </p:cNvPr>
          <p:cNvSpPr txBox="1"/>
          <p:nvPr/>
        </p:nvSpPr>
        <p:spPr>
          <a:xfrm>
            <a:off x="1285155" y="310846"/>
            <a:ext cx="9621690" cy="523220"/>
          </a:xfrm>
          <a:prstGeom prst="rect">
            <a:avLst/>
          </a:prstGeom>
          <a:noFill/>
        </p:spPr>
        <p:txBody>
          <a:bodyPr wrap="square">
            <a:spAutoFit/>
          </a:bodyPr>
          <a:lstStyle/>
          <a:p>
            <a:pPr algn="ctr"/>
            <a:r>
              <a:rPr lang="de-DE" sz="2800" dirty="0"/>
              <a:t>Wie viel verdient ein Durchschnittlicher Südtiroler?</a:t>
            </a:r>
          </a:p>
        </p:txBody>
      </p:sp>
      <p:pic>
        <p:nvPicPr>
          <p:cNvPr id="10" name="Grafik 9">
            <a:extLst>
              <a:ext uri="{FF2B5EF4-FFF2-40B4-BE49-F238E27FC236}">
                <a16:creationId xmlns:a16="http://schemas.microsoft.com/office/drawing/2014/main" xmlns="" id="{C6E4453D-25BB-6710-3FB4-195D097FA203}"/>
              </a:ext>
            </a:extLst>
          </p:cNvPr>
          <p:cNvPicPr>
            <a:picLocks noChangeAspect="1"/>
          </p:cNvPicPr>
          <p:nvPr/>
        </p:nvPicPr>
        <p:blipFill>
          <a:blip r:embed="rId3"/>
          <a:srcRect l="1980" t="29370" r="3169" b="39279"/>
          <a:stretch/>
        </p:blipFill>
        <p:spPr>
          <a:xfrm>
            <a:off x="169831" y="1021976"/>
            <a:ext cx="11681510" cy="5214636"/>
          </a:xfrm>
          <a:prstGeom prst="rect">
            <a:avLst/>
          </a:prstGeom>
        </p:spPr>
      </p:pic>
    </p:spTree>
    <p:extLst>
      <p:ext uri="{BB962C8B-B14F-4D97-AF65-F5344CB8AC3E}">
        <p14:creationId xmlns:p14="http://schemas.microsoft.com/office/powerpoint/2010/main" val="1772092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8106D1C9-EF43-5AD8-5D1C-526DA5F7F24B}"/>
              </a:ext>
            </a:extLst>
          </p:cNvPr>
          <p:cNvSpPr>
            <a:spLocks noGrp="1"/>
          </p:cNvSpPr>
          <p:nvPr>
            <p:ph type="ftr" sz="quarter" idx="11"/>
          </p:nvPr>
        </p:nvSpPr>
        <p:spPr>
          <a:xfrm>
            <a:off x="32656" y="6445110"/>
            <a:ext cx="1491343"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42564253-A450-58EB-47F7-259485F91B1D}"/>
              </a:ext>
            </a:extLst>
          </p:cNvPr>
          <p:cNvSpPr txBox="1"/>
          <p:nvPr/>
        </p:nvSpPr>
        <p:spPr>
          <a:xfrm>
            <a:off x="326335" y="711041"/>
            <a:ext cx="5769665" cy="5324535"/>
          </a:xfrm>
          <a:prstGeom prst="rect">
            <a:avLst/>
          </a:prstGeom>
          <a:solidFill>
            <a:srgbClr val="EBF9F8"/>
          </a:solidFill>
          <a:ln>
            <a:solidFill>
              <a:schemeClr val="bg1">
                <a:lumMod val="50000"/>
              </a:schemeClr>
            </a:solidFill>
          </a:ln>
        </p:spPr>
        <p:txBody>
          <a:bodyPr wrap="square">
            <a:spAutoFit/>
          </a:bodyPr>
          <a:lstStyle/>
          <a:p>
            <a:pPr>
              <a:spcAft>
                <a:spcPts val="1200"/>
              </a:spcAft>
              <a:buNone/>
            </a:pPr>
            <a:r>
              <a:rPr lang="de-DE" sz="2000" b="1" dirty="0"/>
              <a:t>Geringqualifizierte Berufe:</a:t>
            </a:r>
            <a:endParaRPr lang="de-DE" sz="2000" dirty="0"/>
          </a:p>
          <a:p>
            <a:pPr marL="742950" lvl="1" indent="-285750">
              <a:spcAft>
                <a:spcPts val="1200"/>
              </a:spcAft>
              <a:buFont typeface="Arial" panose="020B0604020202020204" pitchFamily="34" charset="0"/>
              <a:buChar char="•"/>
            </a:pPr>
            <a:r>
              <a:rPr lang="de-DE" sz="2000" dirty="0"/>
              <a:t>Putzkraft, Kellner, Migros-Kasse: ca. </a:t>
            </a:r>
            <a:r>
              <a:rPr lang="de-DE" sz="2000" b="1" dirty="0"/>
              <a:t>4.800 CHF/Monat</a:t>
            </a:r>
            <a:endParaRPr lang="de-DE" sz="2000" dirty="0"/>
          </a:p>
          <a:p>
            <a:pPr marL="742950" lvl="1" indent="-285750">
              <a:spcAft>
                <a:spcPts val="1200"/>
              </a:spcAft>
              <a:buFont typeface="Arial" panose="020B0604020202020204" pitchFamily="34" charset="0"/>
              <a:buChar char="•"/>
            </a:pPr>
            <a:r>
              <a:rPr lang="de-DE" sz="2000" dirty="0"/>
              <a:t>Sekretärin: ca. </a:t>
            </a:r>
            <a:r>
              <a:rPr lang="de-DE" sz="2000" b="1" dirty="0"/>
              <a:t>7.000 CHF/Monat</a:t>
            </a:r>
            <a:endParaRPr lang="de-DE" sz="2000" dirty="0"/>
          </a:p>
          <a:p>
            <a:pPr marL="742950" lvl="1" indent="-285750">
              <a:spcAft>
                <a:spcPts val="1200"/>
              </a:spcAft>
              <a:buFont typeface="Arial" panose="020B0604020202020204" pitchFamily="34" charset="0"/>
              <a:buChar char="•"/>
            </a:pPr>
            <a:r>
              <a:rPr lang="de-DE" sz="2000" dirty="0"/>
              <a:t>Kindergärtnerin: bis zu </a:t>
            </a:r>
            <a:r>
              <a:rPr lang="de-DE" sz="2000" b="1" dirty="0"/>
              <a:t>10.000 CHF/Monat</a:t>
            </a:r>
            <a:endParaRPr lang="de-DE" sz="2000" dirty="0"/>
          </a:p>
          <a:p>
            <a:pPr>
              <a:spcAft>
                <a:spcPts val="1200"/>
              </a:spcAft>
            </a:pPr>
            <a:r>
              <a:rPr lang="de-DE" sz="2000" b="1" dirty="0"/>
              <a:t>Akademische/Qualifizierte Berufe:</a:t>
            </a:r>
            <a:endParaRPr lang="de-DE" sz="2000" dirty="0"/>
          </a:p>
          <a:p>
            <a:pPr marL="742950" lvl="1" indent="-285750">
              <a:spcAft>
                <a:spcPts val="1200"/>
              </a:spcAft>
              <a:buFont typeface="Arial" panose="020B0604020202020204" pitchFamily="34" charset="0"/>
              <a:buChar char="•"/>
            </a:pPr>
            <a:r>
              <a:rPr lang="de-DE" sz="2000" dirty="0"/>
              <a:t>Gymnasiallehrer: über </a:t>
            </a:r>
            <a:r>
              <a:rPr lang="de-DE" sz="2000" b="1" dirty="0"/>
              <a:t>13.000 CHF/Monat</a:t>
            </a:r>
            <a:endParaRPr lang="de-DE" sz="2000" dirty="0"/>
          </a:p>
          <a:p>
            <a:pPr marL="742950" lvl="1" indent="-285750">
              <a:spcAft>
                <a:spcPts val="1200"/>
              </a:spcAft>
              <a:buFont typeface="Arial" panose="020B0604020202020204" pitchFamily="34" charset="0"/>
              <a:buChar char="•"/>
            </a:pPr>
            <a:r>
              <a:rPr lang="de-DE" sz="2000" dirty="0"/>
              <a:t>Praktikanten (Studenten): </a:t>
            </a:r>
            <a:r>
              <a:rPr lang="de-DE" sz="2000" dirty="0" err="1"/>
              <a:t>Ø</a:t>
            </a:r>
            <a:r>
              <a:rPr lang="de-DE" sz="2000" dirty="0"/>
              <a:t> </a:t>
            </a:r>
            <a:r>
              <a:rPr lang="de-DE" sz="2000" b="1" dirty="0"/>
              <a:t>4.360 CHF/Monat</a:t>
            </a:r>
            <a:endParaRPr lang="de-DE" sz="2000" dirty="0"/>
          </a:p>
          <a:p>
            <a:pPr>
              <a:spcAft>
                <a:spcPts val="1200"/>
              </a:spcAft>
            </a:pPr>
            <a:r>
              <a:rPr lang="de-DE" sz="2000" b="1" dirty="0"/>
              <a:t>Unternehmensberatung:</a:t>
            </a:r>
            <a:endParaRPr lang="de-DE" sz="2000" dirty="0"/>
          </a:p>
          <a:p>
            <a:pPr marL="742950" lvl="1" indent="-285750">
              <a:spcAft>
                <a:spcPts val="1200"/>
              </a:spcAft>
              <a:buFont typeface="Arial" panose="020B0604020202020204" pitchFamily="34" charset="0"/>
              <a:buChar char="•"/>
            </a:pPr>
            <a:r>
              <a:rPr lang="de-DE" sz="2000" dirty="0"/>
              <a:t>Projektleiter ca. </a:t>
            </a:r>
            <a:r>
              <a:rPr lang="de-DE" sz="2000" b="1" dirty="0"/>
              <a:t>300.000 CHF/Jahr</a:t>
            </a:r>
            <a:endParaRPr lang="de-DE" sz="2000" dirty="0"/>
          </a:p>
        </p:txBody>
      </p:sp>
      <p:sp>
        <p:nvSpPr>
          <p:cNvPr id="6" name="Textfeld 5">
            <a:extLst>
              <a:ext uri="{FF2B5EF4-FFF2-40B4-BE49-F238E27FC236}">
                <a16:creationId xmlns:a16="http://schemas.microsoft.com/office/drawing/2014/main" xmlns="" id="{5C5E16D0-D614-3E5D-8DC9-7701CDA705E0}"/>
              </a:ext>
            </a:extLst>
          </p:cNvPr>
          <p:cNvSpPr txBox="1"/>
          <p:nvPr/>
        </p:nvSpPr>
        <p:spPr>
          <a:xfrm>
            <a:off x="6705600" y="711042"/>
            <a:ext cx="5486400" cy="5324535"/>
          </a:xfrm>
          <a:prstGeom prst="rect">
            <a:avLst/>
          </a:prstGeom>
          <a:solidFill>
            <a:srgbClr val="EBF9F8"/>
          </a:solidFill>
          <a:ln>
            <a:solidFill>
              <a:schemeClr val="bg1">
                <a:lumMod val="50000"/>
              </a:schemeClr>
            </a:solidFill>
          </a:ln>
        </p:spPr>
        <p:txBody>
          <a:bodyPr wrap="square">
            <a:spAutoFit/>
          </a:bodyPr>
          <a:lstStyle/>
          <a:p>
            <a:pPr>
              <a:spcAft>
                <a:spcPts val="1200"/>
              </a:spcAft>
            </a:pPr>
            <a:r>
              <a:rPr lang="de-DE" sz="2000" b="1" dirty="0"/>
              <a:t>Buchhalter:</a:t>
            </a:r>
            <a:endParaRPr lang="de-DE" sz="2000" dirty="0"/>
          </a:p>
          <a:p>
            <a:pPr marL="742950" lvl="1" indent="-285750">
              <a:spcAft>
                <a:spcPts val="1200"/>
              </a:spcAft>
              <a:buFont typeface="Arial" panose="020B0604020202020204" pitchFamily="34" charset="0"/>
              <a:buChar char="•"/>
            </a:pPr>
            <a:r>
              <a:rPr lang="de-DE" sz="2000" dirty="0"/>
              <a:t>mit 5 Jahren Erfahrung: </a:t>
            </a:r>
            <a:r>
              <a:rPr lang="de-DE" sz="2000" dirty="0" err="1"/>
              <a:t>Ø</a:t>
            </a:r>
            <a:r>
              <a:rPr lang="de-DE" sz="2000" dirty="0"/>
              <a:t> </a:t>
            </a:r>
            <a:r>
              <a:rPr lang="de-DE" sz="2000" b="1" dirty="0"/>
              <a:t>100.000 CHF/Jahr</a:t>
            </a:r>
          </a:p>
          <a:p>
            <a:pPr marL="0" lvl="1">
              <a:spcAft>
                <a:spcPts val="1200"/>
              </a:spcAft>
            </a:pPr>
            <a:r>
              <a:rPr lang="de-DE" sz="2000" b="1" dirty="0"/>
              <a:t>Handwerker</a:t>
            </a:r>
          </a:p>
          <a:p>
            <a:pPr marL="742950" lvl="1" indent="-285750">
              <a:spcAft>
                <a:spcPts val="1200"/>
              </a:spcAft>
              <a:buFont typeface="Arial" panose="020B0604020202020204" pitchFamily="34" charset="0"/>
              <a:buChar char="•"/>
            </a:pPr>
            <a:r>
              <a:rPr lang="de-DE" sz="2000" dirty="0"/>
              <a:t>Maler: </a:t>
            </a:r>
            <a:r>
              <a:rPr lang="de-DE" sz="2000" dirty="0" err="1"/>
              <a:t>Ø</a:t>
            </a:r>
            <a:r>
              <a:rPr lang="de-DE" sz="2000" dirty="0"/>
              <a:t> </a:t>
            </a:r>
            <a:r>
              <a:rPr lang="de-DE" sz="2000" b="1" dirty="0"/>
              <a:t>90.000 CHF/Jahr</a:t>
            </a:r>
            <a:endParaRPr lang="de-DE" sz="2000" dirty="0"/>
          </a:p>
          <a:p>
            <a:pPr>
              <a:spcAft>
                <a:spcPts val="1200"/>
              </a:spcAft>
            </a:pPr>
            <a:r>
              <a:rPr lang="de-DE" sz="2000" b="1" dirty="0"/>
              <a:t>Ärzte:</a:t>
            </a:r>
            <a:endParaRPr lang="de-DE" sz="2000" dirty="0"/>
          </a:p>
          <a:p>
            <a:pPr marL="742950" lvl="1" indent="-285750">
              <a:spcAft>
                <a:spcPts val="1200"/>
              </a:spcAft>
              <a:buFont typeface="Arial" panose="020B0604020202020204" pitchFamily="34" charset="0"/>
              <a:buChar char="•"/>
            </a:pPr>
            <a:r>
              <a:rPr lang="de-DE" sz="2000" dirty="0"/>
              <a:t>Radiologe (niedergelassen): </a:t>
            </a:r>
            <a:r>
              <a:rPr lang="de-DE" sz="2000" dirty="0" err="1"/>
              <a:t>Ø</a:t>
            </a:r>
            <a:r>
              <a:rPr lang="de-DE" sz="2000" dirty="0"/>
              <a:t> </a:t>
            </a:r>
            <a:r>
              <a:rPr lang="de-DE" sz="2000" b="1" dirty="0"/>
              <a:t>390.000 CHF/Jahr</a:t>
            </a:r>
            <a:endParaRPr lang="de-DE" sz="2000" dirty="0"/>
          </a:p>
          <a:p>
            <a:pPr marL="742950" lvl="1" indent="-285750">
              <a:spcAft>
                <a:spcPts val="1200"/>
              </a:spcAft>
              <a:buFont typeface="Arial" panose="020B0604020202020204" pitchFamily="34" charset="0"/>
              <a:buChar char="•"/>
            </a:pPr>
            <a:r>
              <a:rPr lang="de-DE" sz="2000" dirty="0"/>
              <a:t>Allgemeinmediziner (selbstständig): </a:t>
            </a:r>
            <a:r>
              <a:rPr lang="de-DE" sz="2000" dirty="0" err="1"/>
              <a:t>Ø</a:t>
            </a:r>
            <a:r>
              <a:rPr lang="de-DE" sz="2000" dirty="0"/>
              <a:t> </a:t>
            </a:r>
            <a:r>
              <a:rPr lang="de-DE" sz="2000" b="1" dirty="0"/>
              <a:t>230.000 CHF/Jahr</a:t>
            </a:r>
            <a:endParaRPr lang="de-DE" sz="2000" dirty="0"/>
          </a:p>
          <a:p>
            <a:pPr>
              <a:spcAft>
                <a:spcPts val="1200"/>
              </a:spcAft>
            </a:pPr>
            <a:r>
              <a:rPr lang="de-DE" sz="2000" b="1" dirty="0"/>
              <a:t>Führungskräfte:</a:t>
            </a:r>
            <a:endParaRPr lang="de-DE" sz="2000" dirty="0"/>
          </a:p>
          <a:p>
            <a:pPr marL="742950" lvl="1" indent="-285750">
              <a:spcAft>
                <a:spcPts val="1200"/>
              </a:spcAft>
              <a:buFont typeface="Arial" panose="020B0604020202020204" pitchFamily="34" charset="0"/>
              <a:buChar char="•"/>
            </a:pPr>
            <a:r>
              <a:rPr lang="de-DE" sz="2000" dirty="0"/>
              <a:t>Geschäftsführer: </a:t>
            </a:r>
            <a:r>
              <a:rPr lang="de-DE" sz="2000" dirty="0" err="1"/>
              <a:t>Ø</a:t>
            </a:r>
            <a:r>
              <a:rPr lang="de-DE" sz="2000" dirty="0"/>
              <a:t> </a:t>
            </a:r>
            <a:r>
              <a:rPr lang="de-DE" sz="2000" b="1" dirty="0"/>
              <a:t>406.000 CHF/Jahr</a:t>
            </a:r>
            <a:endParaRPr lang="de-DE" sz="2000" dirty="0"/>
          </a:p>
        </p:txBody>
      </p:sp>
      <p:sp>
        <p:nvSpPr>
          <p:cNvPr id="8" name="Textfeld 7">
            <a:extLst>
              <a:ext uri="{FF2B5EF4-FFF2-40B4-BE49-F238E27FC236}">
                <a16:creationId xmlns:a16="http://schemas.microsoft.com/office/drawing/2014/main" xmlns="" id="{6A892FF3-BB0F-6807-61DB-28845E606600}"/>
              </a:ext>
            </a:extLst>
          </p:cNvPr>
          <p:cNvSpPr txBox="1"/>
          <p:nvPr/>
        </p:nvSpPr>
        <p:spPr>
          <a:xfrm>
            <a:off x="3567952" y="64711"/>
            <a:ext cx="5486400" cy="646331"/>
          </a:xfrm>
          <a:prstGeom prst="rect">
            <a:avLst/>
          </a:prstGeom>
          <a:noFill/>
        </p:spPr>
        <p:txBody>
          <a:bodyPr wrap="square">
            <a:spAutoFit/>
          </a:bodyPr>
          <a:lstStyle/>
          <a:p>
            <a:pPr>
              <a:buNone/>
            </a:pPr>
            <a:r>
              <a:rPr lang="de-DE" sz="3600" b="1" dirty="0"/>
              <a:t>Löhne in der Schweiz </a:t>
            </a:r>
          </a:p>
        </p:txBody>
      </p:sp>
      <p:sp>
        <p:nvSpPr>
          <p:cNvPr id="10" name="Textfeld 9">
            <a:extLst>
              <a:ext uri="{FF2B5EF4-FFF2-40B4-BE49-F238E27FC236}">
                <a16:creationId xmlns:a16="http://schemas.microsoft.com/office/drawing/2014/main" xmlns="" id="{722D91C2-7923-058A-E913-2CF24A9B2CEF}"/>
              </a:ext>
            </a:extLst>
          </p:cNvPr>
          <p:cNvSpPr txBox="1"/>
          <p:nvPr/>
        </p:nvSpPr>
        <p:spPr>
          <a:xfrm>
            <a:off x="923364" y="6146959"/>
            <a:ext cx="3706703" cy="369332"/>
          </a:xfrm>
          <a:prstGeom prst="rect">
            <a:avLst/>
          </a:prstGeom>
          <a:solidFill>
            <a:schemeClr val="bg1"/>
          </a:solidFill>
          <a:ln>
            <a:solidFill>
              <a:srgbClr val="FF0000"/>
            </a:solidFill>
          </a:ln>
        </p:spPr>
        <p:txBody>
          <a:bodyPr wrap="square">
            <a:spAutoFit/>
          </a:bodyPr>
          <a:lstStyle/>
          <a:p>
            <a:r>
              <a:rPr lang="de-DE" dirty="0"/>
              <a:t>1 CHF = 1,06 €, Brutto Beträge</a:t>
            </a:r>
          </a:p>
        </p:txBody>
      </p:sp>
      <p:sp>
        <p:nvSpPr>
          <p:cNvPr id="12" name="Textfeld 11">
            <a:extLst>
              <a:ext uri="{FF2B5EF4-FFF2-40B4-BE49-F238E27FC236}">
                <a16:creationId xmlns:a16="http://schemas.microsoft.com/office/drawing/2014/main" xmlns="" id="{31AB789E-8194-F52E-9977-7CA4A286AE17}"/>
              </a:ext>
            </a:extLst>
          </p:cNvPr>
          <p:cNvSpPr txBox="1"/>
          <p:nvPr/>
        </p:nvSpPr>
        <p:spPr>
          <a:xfrm>
            <a:off x="4712669" y="6146959"/>
            <a:ext cx="7162646" cy="369332"/>
          </a:xfrm>
          <a:prstGeom prst="rect">
            <a:avLst/>
          </a:prstGeom>
          <a:solidFill>
            <a:schemeClr val="bg1"/>
          </a:solidFill>
          <a:ln>
            <a:solidFill>
              <a:srgbClr val="FF0000"/>
            </a:solidFill>
          </a:ln>
        </p:spPr>
        <p:txBody>
          <a:bodyPr wrap="square">
            <a:spAutoFit/>
          </a:bodyPr>
          <a:lstStyle/>
          <a:p>
            <a:r>
              <a:rPr lang="de-DE" i="0" dirty="0">
                <a:solidFill>
                  <a:srgbClr val="171717"/>
                </a:solidFill>
                <a:effectLst/>
              </a:rPr>
              <a:t>30%</a:t>
            </a:r>
            <a:r>
              <a:rPr lang="de-DE" i="0" dirty="0">
                <a:solidFill>
                  <a:srgbClr val="101720"/>
                </a:solidFill>
                <a:effectLst/>
              </a:rPr>
              <a:t> höhere </a:t>
            </a:r>
            <a:r>
              <a:rPr lang="de-DE" b="0" i="0" dirty="0">
                <a:solidFill>
                  <a:srgbClr val="101720"/>
                </a:solidFill>
                <a:effectLst/>
              </a:rPr>
              <a:t>Lebenshaltungskosten, aber niedrigere Steuern </a:t>
            </a:r>
            <a:endParaRPr lang="de-DE" dirty="0"/>
          </a:p>
        </p:txBody>
      </p:sp>
      <p:sp>
        <p:nvSpPr>
          <p:cNvPr id="5" name="Textfeld 4">
            <a:extLst>
              <a:ext uri="{FF2B5EF4-FFF2-40B4-BE49-F238E27FC236}">
                <a16:creationId xmlns:a16="http://schemas.microsoft.com/office/drawing/2014/main" xmlns="" id="{40575E08-D340-A0E5-EF76-22FBF71FD149}"/>
              </a:ext>
            </a:extLst>
          </p:cNvPr>
          <p:cNvSpPr txBox="1"/>
          <p:nvPr/>
        </p:nvSpPr>
        <p:spPr>
          <a:xfrm>
            <a:off x="8481694" y="6611779"/>
            <a:ext cx="3393621" cy="246221"/>
          </a:xfrm>
          <a:prstGeom prst="rect">
            <a:avLst/>
          </a:prstGeom>
          <a:noFill/>
        </p:spPr>
        <p:txBody>
          <a:bodyPr wrap="square">
            <a:spAutoFit/>
          </a:bodyPr>
          <a:lstStyle/>
          <a:p>
            <a:r>
              <a:rPr lang="de-DE" sz="1000" dirty="0"/>
              <a:t>https://</a:t>
            </a:r>
            <a:r>
              <a:rPr lang="de-DE" sz="1000" dirty="0" err="1"/>
              <a:t>gehaltsreporter.de</a:t>
            </a:r>
            <a:r>
              <a:rPr lang="de-DE" sz="1000" dirty="0"/>
              <a:t>/</a:t>
            </a:r>
            <a:r>
              <a:rPr lang="de-DE" sz="1000" dirty="0" err="1"/>
              <a:t>gehaelter</a:t>
            </a:r>
            <a:r>
              <a:rPr lang="de-DE" sz="1000" dirty="0"/>
              <a:t>-im-ausland</a:t>
            </a:r>
          </a:p>
        </p:txBody>
      </p:sp>
    </p:spTree>
    <p:extLst>
      <p:ext uri="{BB962C8B-B14F-4D97-AF65-F5344CB8AC3E}">
        <p14:creationId xmlns:p14="http://schemas.microsoft.com/office/powerpoint/2010/main" val="1922503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F68F046F-9207-D0A5-E639-F4714D062BA3}"/>
              </a:ext>
            </a:extLst>
          </p:cNvPr>
          <p:cNvSpPr>
            <a:spLocks noGrp="1"/>
          </p:cNvSpPr>
          <p:nvPr>
            <p:ph type="ftr" sz="quarter" idx="11"/>
          </p:nvPr>
        </p:nvSpPr>
        <p:spPr>
          <a:xfrm>
            <a:off x="247135" y="6309090"/>
            <a:ext cx="1433384"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C892AFCF-55F7-6C9B-C79D-EFAA2191EE0B}"/>
              </a:ext>
            </a:extLst>
          </p:cNvPr>
          <p:cNvSpPr txBox="1"/>
          <p:nvPr/>
        </p:nvSpPr>
        <p:spPr>
          <a:xfrm>
            <a:off x="469557" y="1382286"/>
            <a:ext cx="7309786" cy="4093428"/>
          </a:xfrm>
          <a:prstGeom prst="rect">
            <a:avLst/>
          </a:prstGeom>
          <a:solidFill>
            <a:schemeClr val="bg2"/>
          </a:solidFill>
          <a:ln>
            <a:solidFill>
              <a:schemeClr val="bg1">
                <a:lumMod val="50000"/>
              </a:schemeClr>
            </a:solidFill>
          </a:ln>
        </p:spPr>
        <p:txBody>
          <a:bodyPr wrap="square">
            <a:spAutoFit/>
          </a:bodyPr>
          <a:lstStyle/>
          <a:p>
            <a:pPr>
              <a:spcAft>
                <a:spcPts val="600"/>
              </a:spcAft>
              <a:buNone/>
            </a:pPr>
            <a:r>
              <a:rPr lang="de-DE" sz="2000" b="1" dirty="0"/>
              <a:t>Vergleich Schweiz zu Deutschland:</a:t>
            </a:r>
            <a:r>
              <a:rPr lang="de-DE" sz="2000" dirty="0"/>
              <a:t> ca. + 70 % </a:t>
            </a:r>
          </a:p>
          <a:p>
            <a:pPr>
              <a:spcAft>
                <a:spcPts val="600"/>
              </a:spcAft>
              <a:buNone/>
            </a:pPr>
            <a:r>
              <a:rPr lang="de-DE" sz="2000" dirty="0"/>
              <a:t>Zürich &amp; Genf Städte mit weltweit höchsten Einkommen</a:t>
            </a:r>
          </a:p>
          <a:p>
            <a:pPr>
              <a:spcAft>
                <a:spcPts val="600"/>
              </a:spcAft>
              <a:buNone/>
            </a:pPr>
            <a:r>
              <a:rPr lang="de-DE" sz="2000" b="1" dirty="0"/>
              <a:t>Einkommen Schweiz:</a:t>
            </a:r>
            <a:r>
              <a:rPr lang="de-DE" sz="2000" dirty="0"/>
              <a:t> 3–4 Mal höher als in vielen europäischen Ländern</a:t>
            </a:r>
          </a:p>
          <a:p>
            <a:pPr>
              <a:spcAft>
                <a:spcPts val="600"/>
              </a:spcAft>
              <a:buNone/>
            </a:pPr>
            <a:endParaRPr lang="de-DE" sz="2000" b="1" dirty="0"/>
          </a:p>
          <a:p>
            <a:pPr>
              <a:spcAft>
                <a:spcPts val="600"/>
              </a:spcAft>
              <a:buNone/>
            </a:pPr>
            <a:r>
              <a:rPr lang="de-DE" sz="2000" b="1" dirty="0"/>
              <a:t>Beliebtheit als Auswanderungsziel:</a:t>
            </a:r>
            <a:r>
              <a:rPr lang="de-DE" sz="2000" dirty="0"/>
              <a:t> Besonders in den 2010er Jahren stark gefragt bei Deutschen</a:t>
            </a:r>
          </a:p>
          <a:p>
            <a:pPr>
              <a:spcAft>
                <a:spcPts val="600"/>
              </a:spcAft>
              <a:buNone/>
            </a:pPr>
            <a:r>
              <a:rPr lang="de-DE" sz="2000" b="1" dirty="0"/>
              <a:t>Gründe für Auswanderung:</a:t>
            </a:r>
            <a:endParaRPr lang="de-DE" sz="2000" dirty="0"/>
          </a:p>
          <a:p>
            <a:pPr marL="342900" indent="-342900">
              <a:spcAft>
                <a:spcPts val="600"/>
              </a:spcAft>
              <a:buFont typeface="Wingdings" pitchFamily="2" charset="2"/>
              <a:buChar char="§"/>
            </a:pPr>
            <a:r>
              <a:rPr lang="de-DE" sz="2000" dirty="0"/>
              <a:t>Hohes Lohnniveau (für 79 % der Hauptgrund)</a:t>
            </a:r>
            <a:endParaRPr lang="de-DE" sz="2000" dirty="0">
              <a:solidFill>
                <a:srgbClr val="FF0000"/>
              </a:solidFill>
            </a:endParaRPr>
          </a:p>
          <a:p>
            <a:pPr marL="342900" indent="-342900">
              <a:spcAft>
                <a:spcPts val="600"/>
              </a:spcAft>
              <a:buFont typeface="Wingdings" pitchFamily="2" charset="2"/>
              <a:buChar char="§"/>
            </a:pPr>
            <a:r>
              <a:rPr lang="de-DE" sz="2000" dirty="0"/>
              <a:t>Keine Sprachbarriere</a:t>
            </a:r>
          </a:p>
          <a:p>
            <a:pPr marL="342900" indent="-342900">
              <a:spcAft>
                <a:spcPts val="600"/>
              </a:spcAft>
              <a:buFont typeface="Wingdings" pitchFamily="2" charset="2"/>
              <a:buChar char="§"/>
            </a:pPr>
            <a:r>
              <a:rPr lang="de-DE" sz="2000" dirty="0"/>
              <a:t>Attraktive Landschaften</a:t>
            </a:r>
          </a:p>
        </p:txBody>
      </p:sp>
      <p:sp>
        <p:nvSpPr>
          <p:cNvPr id="6" name="Textfeld 5">
            <a:extLst>
              <a:ext uri="{FF2B5EF4-FFF2-40B4-BE49-F238E27FC236}">
                <a16:creationId xmlns:a16="http://schemas.microsoft.com/office/drawing/2014/main" xmlns="" id="{EDDC9DA9-21BE-DA80-A28D-C885CBD86C90}"/>
              </a:ext>
            </a:extLst>
          </p:cNvPr>
          <p:cNvSpPr txBox="1"/>
          <p:nvPr/>
        </p:nvSpPr>
        <p:spPr>
          <a:xfrm>
            <a:off x="5836507" y="6185979"/>
            <a:ext cx="5688227" cy="400110"/>
          </a:xfrm>
          <a:prstGeom prst="rect">
            <a:avLst/>
          </a:prstGeom>
          <a:noFill/>
        </p:spPr>
        <p:txBody>
          <a:bodyPr wrap="square">
            <a:spAutoFit/>
          </a:bodyPr>
          <a:lstStyle/>
          <a:p>
            <a:r>
              <a:rPr lang="de-DE" sz="1000" dirty="0"/>
              <a:t>UBS-Studie; </a:t>
            </a:r>
            <a:r>
              <a:rPr lang="de-DE" sz="1000" dirty="0" err="1"/>
              <a:t>Gehaltsreporter,IT</a:t>
            </a:r>
            <a:r>
              <a:rPr lang="de-DE" sz="1000" dirty="0"/>
              <a:t>-Gehälter 2025, </a:t>
            </a:r>
            <a:r>
              <a:rPr lang="de-DE" sz="1000" dirty="0">
                <a:hlinkClick r:id="rId2"/>
              </a:rPr>
              <a:t>https://gehaltsreporter.de/gehaelter-im-ausland</a:t>
            </a:r>
            <a:r>
              <a:rPr lang="de-DE" sz="1000" dirty="0"/>
              <a:t> </a:t>
            </a:r>
          </a:p>
        </p:txBody>
      </p:sp>
      <p:sp>
        <p:nvSpPr>
          <p:cNvPr id="7" name="Textfeld 6">
            <a:extLst>
              <a:ext uri="{FF2B5EF4-FFF2-40B4-BE49-F238E27FC236}">
                <a16:creationId xmlns:a16="http://schemas.microsoft.com/office/drawing/2014/main" xmlns="" id="{41A4ECB0-2C17-126A-3B53-CC1693E73E40}"/>
              </a:ext>
            </a:extLst>
          </p:cNvPr>
          <p:cNvSpPr txBox="1"/>
          <p:nvPr/>
        </p:nvSpPr>
        <p:spPr>
          <a:xfrm>
            <a:off x="1335917" y="203567"/>
            <a:ext cx="9001182" cy="707886"/>
          </a:xfrm>
          <a:prstGeom prst="rect">
            <a:avLst/>
          </a:prstGeom>
          <a:noFill/>
        </p:spPr>
        <p:txBody>
          <a:bodyPr wrap="none" rtlCol="0">
            <a:spAutoFit/>
          </a:bodyPr>
          <a:lstStyle/>
          <a:p>
            <a:r>
              <a:rPr lang="de-DE" sz="4000" dirty="0"/>
              <a:t>Durchschnitts-Einkommen Schweiz</a:t>
            </a:r>
          </a:p>
        </p:txBody>
      </p:sp>
      <p:sp>
        <p:nvSpPr>
          <p:cNvPr id="9" name="Textfeld 8">
            <a:extLst>
              <a:ext uri="{FF2B5EF4-FFF2-40B4-BE49-F238E27FC236}">
                <a16:creationId xmlns:a16="http://schemas.microsoft.com/office/drawing/2014/main" xmlns="" id="{9635B5FB-3B42-B285-B0B6-BA1610B2A03B}"/>
              </a:ext>
            </a:extLst>
          </p:cNvPr>
          <p:cNvSpPr txBox="1"/>
          <p:nvPr/>
        </p:nvSpPr>
        <p:spPr>
          <a:xfrm>
            <a:off x="8524773" y="1735132"/>
            <a:ext cx="2999961" cy="3170099"/>
          </a:xfrm>
          <a:prstGeom prst="rect">
            <a:avLst/>
          </a:prstGeom>
          <a:noFill/>
          <a:ln>
            <a:solidFill>
              <a:schemeClr val="bg1">
                <a:lumMod val="50000"/>
              </a:schemeClr>
            </a:solidFill>
          </a:ln>
        </p:spPr>
        <p:txBody>
          <a:bodyPr wrap="square">
            <a:spAutoFit/>
          </a:bodyPr>
          <a:lstStyle/>
          <a:p>
            <a:pPr algn="ctr"/>
            <a:r>
              <a:rPr lang="de-DE" sz="3600" b="1" dirty="0">
                <a:solidFill>
                  <a:srgbClr val="FF0000"/>
                </a:solidFill>
              </a:rPr>
              <a:t>80.000 CHF </a:t>
            </a:r>
            <a:r>
              <a:rPr lang="de-DE" sz="2000" b="1" dirty="0">
                <a:solidFill>
                  <a:srgbClr val="FF0000"/>
                </a:solidFill>
              </a:rPr>
              <a:t>brutto/Jahr</a:t>
            </a:r>
          </a:p>
          <a:p>
            <a:pPr algn="ctr"/>
            <a:r>
              <a:rPr lang="de-DE" sz="3600" b="1" dirty="0">
                <a:solidFill>
                  <a:srgbClr val="FF0000"/>
                </a:solidFill>
              </a:rPr>
              <a:t> 85.000 €</a:t>
            </a:r>
          </a:p>
          <a:p>
            <a:pPr algn="ctr"/>
            <a:endParaRPr lang="de-DE" sz="3600" b="1" dirty="0">
              <a:solidFill>
                <a:srgbClr val="FF0000"/>
              </a:solidFill>
            </a:endParaRPr>
          </a:p>
          <a:p>
            <a:pPr algn="ctr"/>
            <a:r>
              <a:rPr lang="de-DE" sz="3600" b="1" dirty="0"/>
              <a:t>Südtirol</a:t>
            </a:r>
          </a:p>
          <a:p>
            <a:pPr algn="ctr"/>
            <a:r>
              <a:rPr lang="de-DE" sz="3600" b="1" dirty="0"/>
              <a:t> 43.000 €</a:t>
            </a:r>
          </a:p>
        </p:txBody>
      </p:sp>
    </p:spTree>
    <p:extLst>
      <p:ext uri="{BB962C8B-B14F-4D97-AF65-F5344CB8AC3E}">
        <p14:creationId xmlns:p14="http://schemas.microsoft.com/office/powerpoint/2010/main" val="130486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754118" y="6486898"/>
            <a:ext cx="1480347" cy="365125"/>
          </a:xfrm>
        </p:spPr>
        <p:txBody>
          <a:bodyPr/>
          <a:lstStyle/>
          <a:p>
            <a:r>
              <a:rPr lang="it-IT">
                <a:solidFill>
                  <a:prstClr val="black">
                    <a:tint val="75000"/>
                  </a:prstClr>
                </a:solidFill>
              </a:rPr>
              <a:t>O. Peterlini, unibz.it</a:t>
            </a:r>
            <a:endParaRPr lang="de-DE" dirty="0">
              <a:solidFill>
                <a:prstClr val="black">
                  <a:tint val="75000"/>
                </a:prstClr>
              </a:solidFill>
            </a:endParaRPr>
          </a:p>
        </p:txBody>
      </p:sp>
      <p:sp>
        <p:nvSpPr>
          <p:cNvPr id="3" name="Rechteck 2"/>
          <p:cNvSpPr/>
          <p:nvPr/>
        </p:nvSpPr>
        <p:spPr>
          <a:xfrm>
            <a:off x="4809597" y="3280339"/>
            <a:ext cx="1845053" cy="1631216"/>
          </a:xfrm>
          <a:prstGeom prst="rect">
            <a:avLst/>
          </a:prstGeom>
        </p:spPr>
        <p:txBody>
          <a:bodyPr wrap="square">
            <a:spAutoFit/>
          </a:bodyPr>
          <a:lstStyle/>
          <a:p>
            <a:r>
              <a:rPr lang="it-IT" dirty="0">
                <a:solidFill>
                  <a:prstClr val="black"/>
                </a:solidFill>
              </a:rPr>
              <a:t>Jules Adler, </a:t>
            </a:r>
            <a:r>
              <a:rPr lang="it-IT" dirty="0" err="1">
                <a:solidFill>
                  <a:prstClr val="black"/>
                </a:solidFill>
              </a:rPr>
              <a:t>Strik</a:t>
            </a:r>
            <a:r>
              <a:rPr lang="it-IT" dirty="0">
                <a:solidFill>
                  <a:prstClr val="black"/>
                </a:solidFill>
              </a:rPr>
              <a:t> in </a:t>
            </a:r>
            <a:r>
              <a:rPr lang="it-IT" dirty="0" err="1">
                <a:solidFill>
                  <a:prstClr val="black"/>
                </a:solidFill>
              </a:rPr>
              <a:t>Creusot</a:t>
            </a:r>
            <a:r>
              <a:rPr lang="it-IT" dirty="0">
                <a:solidFill>
                  <a:prstClr val="black"/>
                </a:solidFill>
              </a:rPr>
              <a:t> , 1899</a:t>
            </a:r>
          </a:p>
          <a:p>
            <a:endParaRPr lang="it-IT" sz="1400" dirty="0">
              <a:solidFill>
                <a:prstClr val="black"/>
              </a:solidFill>
            </a:endParaRPr>
          </a:p>
          <a:p>
            <a:r>
              <a:rPr lang="de-DE" sz="800" dirty="0">
                <a:solidFill>
                  <a:prstClr val="black"/>
                </a:solidFill>
              </a:rPr>
              <a:t>https://</a:t>
            </a:r>
            <a:r>
              <a:rPr lang="de-DE" sz="800" dirty="0" err="1">
                <a:solidFill>
                  <a:prstClr val="black"/>
                </a:solidFill>
              </a:rPr>
              <a:t>www.meisterdrucke.it</a:t>
            </a:r>
            <a:r>
              <a:rPr lang="de-DE" sz="800" dirty="0">
                <a:solidFill>
                  <a:prstClr val="black"/>
                </a:solidFill>
              </a:rPr>
              <a:t>/</a:t>
            </a:r>
            <a:r>
              <a:rPr lang="de-DE" sz="800" dirty="0" err="1">
                <a:solidFill>
                  <a:prstClr val="black"/>
                </a:solidFill>
              </a:rPr>
              <a:t>stampe</a:t>
            </a:r>
            <a:r>
              <a:rPr lang="de-DE" sz="800" dirty="0">
                <a:solidFill>
                  <a:prstClr val="black"/>
                </a:solidFill>
              </a:rPr>
              <a:t>-d-arte/Jules-Adler/1456408/Lo-</a:t>
            </a:r>
            <a:r>
              <a:rPr lang="de-DE" sz="800" dirty="0" err="1">
                <a:solidFill>
                  <a:prstClr val="black"/>
                </a:solidFill>
              </a:rPr>
              <a:t>sciopero.html</a:t>
            </a:r>
            <a:endParaRPr lang="de-DE" sz="800" dirty="0">
              <a:solidFill>
                <a:prstClr val="black"/>
              </a:solidFill>
            </a:endParaRPr>
          </a:p>
        </p:txBody>
      </p:sp>
      <p:sp>
        <p:nvSpPr>
          <p:cNvPr id="5" name="Textfeld 4"/>
          <p:cNvSpPr txBox="1"/>
          <p:nvPr/>
        </p:nvSpPr>
        <p:spPr>
          <a:xfrm>
            <a:off x="417764" y="1256529"/>
            <a:ext cx="3803361" cy="1631216"/>
          </a:xfrm>
          <a:prstGeom prst="rect">
            <a:avLst/>
          </a:prstGeom>
          <a:noFill/>
        </p:spPr>
        <p:txBody>
          <a:bodyPr wrap="square" rtlCol="0">
            <a:spAutoFit/>
          </a:bodyPr>
          <a:lstStyle/>
          <a:p>
            <a:r>
              <a:rPr lang="de-DE" sz="2000" dirty="0">
                <a:solidFill>
                  <a:prstClr val="black"/>
                </a:solidFill>
              </a:rPr>
              <a:t>veränderte die Welt: </a:t>
            </a:r>
          </a:p>
          <a:p>
            <a:pPr marL="285750" indent="-285750">
              <a:buFont typeface="Wingdings" pitchFamily="2" charset="2"/>
              <a:buChar char="Ø"/>
            </a:pPr>
            <a:r>
              <a:rPr lang="de-DE" sz="2000" dirty="0">
                <a:solidFill>
                  <a:prstClr val="black"/>
                </a:solidFill>
              </a:rPr>
              <a:t>unermessliche Armut,</a:t>
            </a:r>
          </a:p>
          <a:p>
            <a:pPr marL="285750" indent="-285750">
              <a:buFont typeface="Wingdings" pitchFamily="2" charset="2"/>
              <a:buChar char="Ø"/>
            </a:pPr>
            <a:r>
              <a:rPr lang="de-DE" sz="2000" dirty="0">
                <a:solidFill>
                  <a:prstClr val="black"/>
                </a:solidFill>
              </a:rPr>
              <a:t>Massenarbeitslosigkeit</a:t>
            </a:r>
          </a:p>
          <a:p>
            <a:pPr marL="285750" indent="-285750">
              <a:buFont typeface="Wingdings" pitchFamily="2" charset="2"/>
              <a:buChar char="Ø"/>
            </a:pPr>
            <a:r>
              <a:rPr lang="de-DE" sz="2000" dirty="0">
                <a:solidFill>
                  <a:prstClr val="black"/>
                </a:solidFill>
              </a:rPr>
              <a:t>und Ausbeutung von Arbeitskräften.</a:t>
            </a:r>
          </a:p>
        </p:txBody>
      </p:sp>
      <p:sp>
        <p:nvSpPr>
          <p:cNvPr id="6" name="Textfeld 5">
            <a:extLst>
              <a:ext uri="{FF2B5EF4-FFF2-40B4-BE49-F238E27FC236}">
                <a16:creationId xmlns:a16="http://schemas.microsoft.com/office/drawing/2014/main" xmlns="" id="{30A5E4B9-40E4-4FC1-73C8-C6C6727EF73B}"/>
              </a:ext>
            </a:extLst>
          </p:cNvPr>
          <p:cNvSpPr txBox="1"/>
          <p:nvPr/>
        </p:nvSpPr>
        <p:spPr>
          <a:xfrm>
            <a:off x="5449729" y="2693232"/>
            <a:ext cx="1845053" cy="584775"/>
          </a:xfrm>
          <a:prstGeom prst="rect">
            <a:avLst/>
          </a:prstGeom>
          <a:noFill/>
        </p:spPr>
        <p:txBody>
          <a:bodyPr wrap="square">
            <a:spAutoFit/>
          </a:bodyPr>
          <a:lstStyle/>
          <a:p>
            <a:r>
              <a:rPr lang="de-DE" sz="800" dirty="0"/>
              <a:t>https://</a:t>
            </a:r>
            <a:r>
              <a:rPr lang="de-DE" sz="800" dirty="0" err="1"/>
              <a:t>www.borg-graz.at</a:t>
            </a:r>
            <a:r>
              <a:rPr lang="de-DE" sz="800" dirty="0"/>
              <a:t>/</a:t>
            </a:r>
            <a:r>
              <a:rPr lang="de-DE" sz="800" dirty="0" err="1"/>
              <a:t>wp</a:t>
            </a:r>
            <a:r>
              <a:rPr lang="de-DE" sz="800" dirty="0"/>
              <a:t>-content/</a:t>
            </a:r>
            <a:r>
              <a:rPr lang="de-DE" sz="800" dirty="0" err="1"/>
              <a:t>uploads</a:t>
            </a:r>
            <a:r>
              <a:rPr lang="de-DE" sz="800" dirty="0"/>
              <a:t>/2017/2017_Revolutionen/</a:t>
            </a:r>
            <a:r>
              <a:rPr lang="de-DE" sz="800" dirty="0" err="1"/>
              <a:t>pages</a:t>
            </a:r>
            <a:r>
              <a:rPr lang="de-DE" sz="800" dirty="0"/>
              <a:t>/</a:t>
            </a:r>
            <a:r>
              <a:rPr lang="de-DE" sz="800" dirty="0" err="1"/>
              <a:t>IndustrielleRevolution.html</a:t>
            </a:r>
            <a:endParaRPr lang="de-DE" sz="800" dirty="0"/>
          </a:p>
        </p:txBody>
      </p:sp>
      <p:pic>
        <p:nvPicPr>
          <p:cNvPr id="8" name="Grafik 7" descr="Ein Bild, das Gebäude, Person, Fabrik, Schwarzweiß enthält.&#10;&#10;KI-generierte Inhalte können fehlerhaft sein.">
            <a:extLst>
              <a:ext uri="{FF2B5EF4-FFF2-40B4-BE49-F238E27FC236}">
                <a16:creationId xmlns:a16="http://schemas.microsoft.com/office/drawing/2014/main" xmlns="" id="{B40D8574-79F7-20A6-F306-7629DCFFD888}"/>
              </a:ext>
            </a:extLst>
          </p:cNvPr>
          <p:cNvPicPr>
            <a:picLocks noChangeAspect="1"/>
          </p:cNvPicPr>
          <p:nvPr/>
        </p:nvPicPr>
        <p:blipFill>
          <a:blip r:embed="rId3"/>
          <a:stretch>
            <a:fillRect/>
          </a:stretch>
        </p:blipFill>
        <p:spPr>
          <a:xfrm>
            <a:off x="7468802" y="-25577"/>
            <a:ext cx="4675028" cy="3488009"/>
          </a:xfrm>
          <a:prstGeom prst="rect">
            <a:avLst/>
          </a:prstGeom>
        </p:spPr>
      </p:pic>
      <p:sp>
        <p:nvSpPr>
          <p:cNvPr id="10" name="Textfeld 9">
            <a:extLst>
              <a:ext uri="{FF2B5EF4-FFF2-40B4-BE49-F238E27FC236}">
                <a16:creationId xmlns:a16="http://schemas.microsoft.com/office/drawing/2014/main" xmlns="" id="{D4AB021D-F1DA-395C-75CC-3079BF01BC15}"/>
              </a:ext>
            </a:extLst>
          </p:cNvPr>
          <p:cNvSpPr txBox="1"/>
          <p:nvPr/>
        </p:nvSpPr>
        <p:spPr>
          <a:xfrm>
            <a:off x="7547892" y="6466670"/>
            <a:ext cx="4251005" cy="338554"/>
          </a:xfrm>
          <a:prstGeom prst="rect">
            <a:avLst/>
          </a:prstGeom>
          <a:noFill/>
        </p:spPr>
        <p:txBody>
          <a:bodyPr wrap="square">
            <a:spAutoFit/>
          </a:bodyPr>
          <a:lstStyle/>
          <a:p>
            <a:r>
              <a:rPr lang="de-DE" sz="800" dirty="0"/>
              <a:t>https://</a:t>
            </a:r>
            <a:r>
              <a:rPr lang="de-DE" sz="800" dirty="0" err="1"/>
              <a:t>www.nationalgeographic.de</a:t>
            </a:r>
            <a:r>
              <a:rPr lang="de-DE" sz="800" dirty="0"/>
              <a:t>/geschichte-und-kultur/2020/03/aermel-hoch-und-angepackt-vintage-fotos-von-frauen-bei-der-arbeit</a:t>
            </a:r>
          </a:p>
        </p:txBody>
      </p:sp>
      <p:pic>
        <p:nvPicPr>
          <p:cNvPr id="12" name="Grafik 11" descr="Ein Bild, das Kleidung, Szene, Person, Mann enthält.&#10;&#10;KI-generierte Inhalte können fehlerhaft sein.">
            <a:extLst>
              <a:ext uri="{FF2B5EF4-FFF2-40B4-BE49-F238E27FC236}">
                <a16:creationId xmlns:a16="http://schemas.microsoft.com/office/drawing/2014/main" xmlns="" id="{2B5FDDE0-7A34-8CD8-9011-0B44B11AE399}"/>
              </a:ext>
            </a:extLst>
          </p:cNvPr>
          <p:cNvPicPr>
            <a:picLocks noChangeAspect="1"/>
          </p:cNvPicPr>
          <p:nvPr/>
        </p:nvPicPr>
        <p:blipFill>
          <a:blip r:embed="rId4"/>
          <a:stretch>
            <a:fillRect/>
          </a:stretch>
        </p:blipFill>
        <p:spPr>
          <a:xfrm>
            <a:off x="7468801" y="3618577"/>
            <a:ext cx="4754117" cy="2674190"/>
          </a:xfrm>
          <a:prstGeom prst="rect">
            <a:avLst/>
          </a:prstGeom>
        </p:spPr>
      </p:pic>
      <p:sp>
        <p:nvSpPr>
          <p:cNvPr id="16" name="Textfeld 15">
            <a:extLst>
              <a:ext uri="{FF2B5EF4-FFF2-40B4-BE49-F238E27FC236}">
                <a16:creationId xmlns:a16="http://schemas.microsoft.com/office/drawing/2014/main" xmlns="" id="{4527A43E-A932-70A1-D5E1-38083A545EA0}"/>
              </a:ext>
            </a:extLst>
          </p:cNvPr>
          <p:cNvSpPr txBox="1"/>
          <p:nvPr/>
        </p:nvSpPr>
        <p:spPr>
          <a:xfrm>
            <a:off x="655599" y="188539"/>
            <a:ext cx="6380804" cy="1000274"/>
          </a:xfrm>
          <a:prstGeom prst="rect">
            <a:avLst/>
          </a:prstGeom>
          <a:noFill/>
        </p:spPr>
        <p:txBody>
          <a:bodyPr wrap="square">
            <a:spAutoFit/>
          </a:bodyPr>
          <a:lstStyle/>
          <a:p>
            <a:r>
              <a:rPr lang="de-DE" sz="4100" b="1" dirty="0">
                <a:solidFill>
                  <a:schemeClr val="tx2"/>
                </a:solidFill>
                <a:effectLst>
                  <a:outerShdw blurRad="31750" dist="25400" dir="5400000" algn="tl" rotWithShape="0">
                    <a:srgbClr val="000000">
                      <a:alpha val="25000"/>
                    </a:srgbClr>
                  </a:outerShdw>
                </a:effectLst>
                <a:latin typeface="+mj-lt"/>
                <a:ea typeface="+mj-ea"/>
                <a:cs typeface="+mj-cs"/>
              </a:rPr>
              <a:t>Industrielle</a:t>
            </a:r>
            <a:r>
              <a:rPr lang="de-DE" dirty="0">
                <a:solidFill>
                  <a:prstClr val="black"/>
                </a:solidFill>
              </a:rPr>
              <a:t> </a:t>
            </a:r>
            <a:r>
              <a:rPr lang="de-DE" sz="4100" b="1" dirty="0">
                <a:solidFill>
                  <a:schemeClr val="tx2"/>
                </a:solidFill>
                <a:effectLst>
                  <a:outerShdw blurRad="31750" dist="25400" dir="5400000" algn="tl" rotWithShape="0">
                    <a:srgbClr val="000000">
                      <a:alpha val="25000"/>
                    </a:srgbClr>
                  </a:outerShdw>
                </a:effectLst>
                <a:latin typeface="+mj-lt"/>
                <a:ea typeface="+mj-ea"/>
                <a:cs typeface="+mj-cs"/>
              </a:rPr>
              <a:t>Revolution</a:t>
            </a:r>
          </a:p>
          <a:p>
            <a:pPr algn="ctr"/>
            <a:r>
              <a:rPr lang="de-DE" dirty="0">
                <a:solidFill>
                  <a:prstClr val="black"/>
                </a:solidFill>
              </a:rPr>
              <a:t>1750-1900 </a:t>
            </a:r>
            <a:endParaRPr lang="de-DE" dirty="0"/>
          </a:p>
        </p:txBody>
      </p:sp>
      <p:pic>
        <p:nvPicPr>
          <p:cNvPr id="18" name="Grafik 17" descr="Ein Bild, das Bild, Kleidung, Person, Gruppe enthält.&#10;&#10;KI-generierte Inhalte können fehlerhaft sein.">
            <a:extLst>
              <a:ext uri="{FF2B5EF4-FFF2-40B4-BE49-F238E27FC236}">
                <a16:creationId xmlns:a16="http://schemas.microsoft.com/office/drawing/2014/main" xmlns="" id="{C96944E4-B6D1-1248-FDD0-031BC89371DE}"/>
              </a:ext>
            </a:extLst>
          </p:cNvPr>
          <p:cNvPicPr>
            <a:picLocks noChangeAspect="1"/>
          </p:cNvPicPr>
          <p:nvPr/>
        </p:nvPicPr>
        <p:blipFill>
          <a:blip r:embed="rId5"/>
          <a:stretch>
            <a:fillRect/>
          </a:stretch>
        </p:blipFill>
        <p:spPr>
          <a:xfrm>
            <a:off x="76527" y="3251852"/>
            <a:ext cx="4733070" cy="3606148"/>
          </a:xfrm>
          <a:prstGeom prst="rect">
            <a:avLst/>
          </a:prstGeom>
        </p:spPr>
      </p:pic>
      <p:sp>
        <p:nvSpPr>
          <p:cNvPr id="20" name="Textfeld 19">
            <a:extLst>
              <a:ext uri="{FF2B5EF4-FFF2-40B4-BE49-F238E27FC236}">
                <a16:creationId xmlns:a16="http://schemas.microsoft.com/office/drawing/2014/main" xmlns="" id="{0499989B-3F3B-CFB5-B57D-9C5C992EB5EE}"/>
              </a:ext>
            </a:extLst>
          </p:cNvPr>
          <p:cNvSpPr txBox="1"/>
          <p:nvPr/>
        </p:nvSpPr>
        <p:spPr>
          <a:xfrm>
            <a:off x="5372752" y="5145991"/>
            <a:ext cx="2096049" cy="1272143"/>
          </a:xfrm>
          <a:prstGeom prst="rect">
            <a:avLst/>
          </a:prstGeom>
          <a:noFill/>
        </p:spPr>
        <p:txBody>
          <a:bodyPr wrap="square">
            <a:spAutoFit/>
          </a:bodyPr>
          <a:lstStyle/>
          <a:p>
            <a:pPr algn="l">
              <a:spcAft>
                <a:spcPts val="750"/>
              </a:spcAft>
              <a:buNone/>
            </a:pPr>
            <a:r>
              <a:rPr lang="de-DE" b="0" i="0" dirty="0">
                <a:solidFill>
                  <a:srgbClr val="555555"/>
                </a:solidFill>
                <a:effectLst/>
              </a:rPr>
              <a:t>Angestellte in einer US-Fabrik. 1918.</a:t>
            </a:r>
          </a:p>
          <a:p>
            <a:r>
              <a:rPr lang="de-DE" sz="800" dirty="0">
                <a:solidFill>
                  <a:srgbClr val="333333"/>
                </a:solidFill>
                <a:latin typeface="GeoWebRegular"/>
              </a:rPr>
              <a:t>F</a:t>
            </a:r>
            <a:r>
              <a:rPr lang="de-DE" sz="800" b="0" i="0" dirty="0">
                <a:solidFill>
                  <a:srgbClr val="333333"/>
                </a:solidFill>
                <a:effectLst/>
                <a:latin typeface="GeoWebRegular"/>
              </a:rPr>
              <a:t>oto von </a:t>
            </a:r>
            <a:r>
              <a:rPr lang="de-DE" sz="800" b="1" dirty="0">
                <a:solidFill>
                  <a:srgbClr val="333333"/>
                </a:solidFill>
                <a:latin typeface="GeoWebRegular"/>
              </a:rPr>
              <a:t>C</a:t>
            </a:r>
            <a:r>
              <a:rPr lang="de-DE" sz="800" b="1" i="0" dirty="0">
                <a:solidFill>
                  <a:srgbClr val="333333"/>
                </a:solidFill>
                <a:effectLst/>
                <a:latin typeface="GeoWebRegular"/>
              </a:rPr>
              <a:t>ommittee on </a:t>
            </a:r>
            <a:r>
              <a:rPr lang="de-DE" sz="800" b="1" i="0" dirty="0" err="1">
                <a:solidFill>
                  <a:srgbClr val="333333"/>
                </a:solidFill>
                <a:effectLst/>
                <a:latin typeface="GeoWebRegular"/>
              </a:rPr>
              <a:t>public</a:t>
            </a:r>
            <a:r>
              <a:rPr lang="de-DE" sz="800" b="1" i="0" dirty="0">
                <a:solidFill>
                  <a:srgbClr val="333333"/>
                </a:solidFill>
                <a:effectLst/>
                <a:latin typeface="GeoWebRegular"/>
              </a:rPr>
              <a:t> </a:t>
            </a:r>
            <a:r>
              <a:rPr lang="de-DE" sz="800" b="1" i="0" dirty="0" err="1">
                <a:solidFill>
                  <a:srgbClr val="333333"/>
                </a:solidFill>
                <a:effectLst/>
                <a:latin typeface="GeoWebRegular"/>
              </a:rPr>
              <a:t>information</a:t>
            </a:r>
            <a:r>
              <a:rPr lang="de-DE" sz="800" b="0" i="0" dirty="0">
                <a:solidFill>
                  <a:srgbClr val="333333"/>
                </a:solidFill>
                <a:effectLst/>
                <a:latin typeface="GeoWebRegular"/>
              </a:rPr>
              <a:t>, </a:t>
            </a:r>
            <a:r>
              <a:rPr lang="de-DE" sz="800" b="1" dirty="0" err="1">
                <a:solidFill>
                  <a:srgbClr val="333333"/>
                </a:solidFill>
                <a:latin typeface="GeoWebRegular"/>
              </a:rPr>
              <a:t>N</a:t>
            </a:r>
            <a:r>
              <a:rPr lang="de-DE" sz="800" b="1" i="0" u="none" strike="noStrike" dirty="0" err="1">
                <a:solidFill>
                  <a:srgbClr val="333333"/>
                </a:solidFill>
                <a:effectLst/>
                <a:latin typeface="GeoWebRegular"/>
              </a:rPr>
              <a:t>at_geo</a:t>
            </a:r>
            <a:r>
              <a:rPr lang="de-DE" sz="800" b="1" i="0" u="none" strike="noStrike" dirty="0">
                <a:solidFill>
                  <a:srgbClr val="333333"/>
                </a:solidFill>
                <a:effectLst/>
                <a:latin typeface="GeoWebRegular"/>
              </a:rPr>
              <a:t> </a:t>
            </a:r>
            <a:r>
              <a:rPr lang="de-DE" sz="800" b="1" i="0" u="none" strike="noStrike" dirty="0" err="1">
                <a:solidFill>
                  <a:srgbClr val="333333"/>
                </a:solidFill>
                <a:effectLst/>
                <a:latin typeface="GeoWebRegular"/>
              </a:rPr>
              <a:t>image</a:t>
            </a:r>
            <a:r>
              <a:rPr lang="de-DE" sz="800" b="1" dirty="0" err="1">
                <a:solidFill>
                  <a:srgbClr val="333333"/>
                </a:solidFill>
                <a:latin typeface="GeoWebRegular"/>
              </a:rPr>
              <a:t>_C</a:t>
            </a:r>
            <a:r>
              <a:rPr lang="de-DE" sz="800" b="1" i="0" u="none" strike="noStrike" dirty="0" err="1">
                <a:solidFill>
                  <a:srgbClr val="333333"/>
                </a:solidFill>
                <a:effectLst/>
                <a:latin typeface="GeoWebRegular"/>
              </a:rPr>
              <a:t>ollection</a:t>
            </a:r>
            <a:endParaRPr lang="de-DE" sz="800" dirty="0"/>
          </a:p>
        </p:txBody>
      </p:sp>
    </p:spTree>
    <p:extLst>
      <p:ext uri="{BB962C8B-B14F-4D97-AF65-F5344CB8AC3E}">
        <p14:creationId xmlns:p14="http://schemas.microsoft.com/office/powerpoint/2010/main" val="5803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C4F4B541-DBD8-E7CB-7344-3BA4338A7C2E}"/>
              </a:ext>
            </a:extLst>
          </p:cNvPr>
          <p:cNvSpPr>
            <a:spLocks noGrp="1"/>
          </p:cNvSpPr>
          <p:nvPr>
            <p:ph type="ftr" sz="quarter" idx="11"/>
          </p:nvPr>
        </p:nvSpPr>
        <p:spPr>
          <a:xfrm>
            <a:off x="155122" y="6473260"/>
            <a:ext cx="1591102" cy="275883"/>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5" name="Textfeld 4">
            <a:extLst>
              <a:ext uri="{FF2B5EF4-FFF2-40B4-BE49-F238E27FC236}">
                <a16:creationId xmlns:a16="http://schemas.microsoft.com/office/drawing/2014/main" xmlns="" id="{1DE67F36-9E31-FA4E-4062-C3BFCB4D12AE}"/>
              </a:ext>
            </a:extLst>
          </p:cNvPr>
          <p:cNvSpPr txBox="1"/>
          <p:nvPr/>
        </p:nvSpPr>
        <p:spPr>
          <a:xfrm>
            <a:off x="394340" y="1172878"/>
            <a:ext cx="5938956" cy="2246769"/>
          </a:xfrm>
          <a:prstGeom prst="rect">
            <a:avLst/>
          </a:prstGeom>
          <a:solidFill>
            <a:schemeClr val="bg1"/>
          </a:solidFill>
          <a:ln>
            <a:solidFill>
              <a:schemeClr val="bg1">
                <a:lumMod val="50000"/>
              </a:schemeClr>
            </a:solidFill>
          </a:ln>
        </p:spPr>
        <p:txBody>
          <a:bodyPr wrap="square">
            <a:spAutoFit/>
          </a:bodyPr>
          <a:lstStyle/>
          <a:p>
            <a:pPr marL="342900" indent="-342900">
              <a:spcAft>
                <a:spcPts val="1200"/>
              </a:spcAft>
              <a:buFont typeface="Wingdings" pitchFamily="2" charset="2"/>
              <a:buChar char="§"/>
            </a:pPr>
            <a:r>
              <a:rPr lang="de-DE" sz="2000" dirty="0"/>
              <a:t>Keine einheitliche Definition</a:t>
            </a:r>
          </a:p>
          <a:p>
            <a:pPr marL="342900" indent="-342900">
              <a:spcAft>
                <a:spcPts val="1200"/>
              </a:spcAft>
              <a:buFont typeface="Wingdings" pitchFamily="2" charset="2"/>
              <a:buChar char="§"/>
            </a:pPr>
            <a:r>
              <a:rPr lang="de-DE" sz="2000" dirty="0"/>
              <a:t> Grundlegend: Unfähigkeit, Grundbedürfnisse zu befriedigen</a:t>
            </a:r>
          </a:p>
          <a:p>
            <a:pPr marL="342900" indent="-342900">
              <a:spcAft>
                <a:spcPts val="1200"/>
              </a:spcAft>
              <a:buFont typeface="Wingdings" pitchFamily="2" charset="2"/>
              <a:buChar char="§"/>
            </a:pPr>
            <a:r>
              <a:rPr lang="de-DE" sz="2000" dirty="0"/>
              <a:t> Wichtige Aspekte: Nahrung, Gesundheitsversorgung, Bildung, Rechte, Mitsprache, Sicherheit, Würde, Arbeit</a:t>
            </a:r>
          </a:p>
        </p:txBody>
      </p:sp>
      <p:sp>
        <p:nvSpPr>
          <p:cNvPr id="10" name="Textfeld 9">
            <a:extLst>
              <a:ext uri="{FF2B5EF4-FFF2-40B4-BE49-F238E27FC236}">
                <a16:creationId xmlns:a16="http://schemas.microsoft.com/office/drawing/2014/main" xmlns="" id="{D7AA6AE2-0A4F-6A89-F784-172A531E9016}"/>
              </a:ext>
            </a:extLst>
          </p:cNvPr>
          <p:cNvSpPr txBox="1"/>
          <p:nvPr/>
        </p:nvSpPr>
        <p:spPr>
          <a:xfrm>
            <a:off x="8741230" y="6390324"/>
            <a:ext cx="3105337" cy="246221"/>
          </a:xfrm>
          <a:prstGeom prst="rect">
            <a:avLst/>
          </a:prstGeom>
          <a:noFill/>
        </p:spPr>
        <p:txBody>
          <a:bodyPr wrap="none" rtlCol="0">
            <a:spAutoFit/>
          </a:bodyPr>
          <a:lstStyle/>
          <a:p>
            <a:r>
              <a:rPr lang="de-DE" sz="1000" dirty="0" err="1"/>
              <a:t>Pamer</a:t>
            </a:r>
            <a:r>
              <a:rPr lang="de-DE" sz="1000" dirty="0"/>
              <a:t>, R. Antwort Landtagsanfrage 526/2025 </a:t>
            </a:r>
          </a:p>
        </p:txBody>
      </p:sp>
      <p:pic>
        <p:nvPicPr>
          <p:cNvPr id="2050" name="Picture 2" descr="Armut im reichen Südtirol">
            <a:extLst>
              <a:ext uri="{FF2B5EF4-FFF2-40B4-BE49-F238E27FC236}">
                <a16:creationId xmlns:a16="http://schemas.microsoft.com/office/drawing/2014/main" xmlns="" id="{F02628DF-BB3C-6B99-4DD5-C13B5B227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112763"/>
            <a:ext cx="4678379" cy="26319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xmlns="" id="{E461479C-C0D7-006B-ADE2-9C5F4E30F3FC}"/>
              </a:ext>
            </a:extLst>
          </p:cNvPr>
          <p:cNvSpPr txBox="1"/>
          <p:nvPr/>
        </p:nvSpPr>
        <p:spPr>
          <a:xfrm>
            <a:off x="6782174" y="3498567"/>
            <a:ext cx="2102005" cy="246221"/>
          </a:xfrm>
          <a:prstGeom prst="rect">
            <a:avLst/>
          </a:prstGeom>
          <a:noFill/>
        </p:spPr>
        <p:txBody>
          <a:bodyPr wrap="square">
            <a:spAutoFit/>
          </a:bodyPr>
          <a:lstStyle/>
          <a:p>
            <a:r>
              <a:rPr lang="de-DE" sz="1000" b="0" i="0" dirty="0">
                <a:solidFill>
                  <a:schemeClr val="bg1"/>
                </a:solidFill>
                <a:effectLst/>
              </a:rPr>
              <a:t> Foto: © KANN, aus </a:t>
            </a:r>
            <a:r>
              <a:rPr lang="de-DE" sz="1000" b="0" i="0" dirty="0" err="1">
                <a:solidFill>
                  <a:schemeClr val="bg1"/>
                </a:solidFill>
                <a:effectLst/>
              </a:rPr>
              <a:t>STOL.it</a:t>
            </a:r>
            <a:endParaRPr lang="de-DE" sz="1000" dirty="0">
              <a:solidFill>
                <a:schemeClr val="bg1"/>
              </a:solidFill>
            </a:endParaRPr>
          </a:p>
        </p:txBody>
      </p:sp>
      <p:sp>
        <p:nvSpPr>
          <p:cNvPr id="14" name="Textfeld 13">
            <a:extLst>
              <a:ext uri="{FF2B5EF4-FFF2-40B4-BE49-F238E27FC236}">
                <a16:creationId xmlns:a16="http://schemas.microsoft.com/office/drawing/2014/main" xmlns="" id="{94829137-A661-0179-CD18-9D65D3BBD150}"/>
              </a:ext>
            </a:extLst>
          </p:cNvPr>
          <p:cNvSpPr txBox="1"/>
          <p:nvPr/>
        </p:nvSpPr>
        <p:spPr>
          <a:xfrm>
            <a:off x="5008300" y="188142"/>
            <a:ext cx="1951175" cy="769441"/>
          </a:xfrm>
          <a:prstGeom prst="rect">
            <a:avLst/>
          </a:prstGeom>
          <a:noFill/>
        </p:spPr>
        <p:txBody>
          <a:bodyPr wrap="none" rtlCol="0">
            <a:spAutoFit/>
          </a:bodyPr>
          <a:lstStyle/>
          <a:p>
            <a:r>
              <a:rPr lang="de-DE" sz="4400" b="1" dirty="0">
                <a:solidFill>
                  <a:schemeClr val="tx1">
                    <a:lumMod val="65000"/>
                    <a:lumOff val="35000"/>
                  </a:schemeClr>
                </a:solidFill>
                <a:effectLst>
                  <a:outerShdw blurRad="31750" dist="25400" dir="5400000" algn="tl" rotWithShape="0">
                    <a:srgbClr val="000000">
                      <a:alpha val="25000"/>
                    </a:srgbClr>
                  </a:outerShdw>
                </a:effectLst>
                <a:latin typeface="+mj-lt"/>
                <a:ea typeface="+mj-ea"/>
                <a:cs typeface="+mj-cs"/>
              </a:rPr>
              <a:t>Armut</a:t>
            </a:r>
          </a:p>
        </p:txBody>
      </p:sp>
      <p:sp>
        <p:nvSpPr>
          <p:cNvPr id="16" name="Textfeld 15">
            <a:extLst>
              <a:ext uri="{FF2B5EF4-FFF2-40B4-BE49-F238E27FC236}">
                <a16:creationId xmlns:a16="http://schemas.microsoft.com/office/drawing/2014/main" xmlns="" id="{48F8DFA1-F592-0F5E-B548-EF7C84CD5575}"/>
              </a:ext>
            </a:extLst>
          </p:cNvPr>
          <p:cNvSpPr txBox="1"/>
          <p:nvPr/>
        </p:nvSpPr>
        <p:spPr>
          <a:xfrm>
            <a:off x="394340" y="4055096"/>
            <a:ext cx="11179097" cy="1938992"/>
          </a:xfrm>
          <a:prstGeom prst="rect">
            <a:avLst/>
          </a:prstGeom>
          <a:solidFill>
            <a:srgbClr val="D9EFC1"/>
          </a:solidFill>
          <a:ln>
            <a:solidFill>
              <a:schemeClr val="bg1">
                <a:lumMod val="50000"/>
              </a:schemeClr>
            </a:solidFill>
          </a:ln>
        </p:spPr>
        <p:txBody>
          <a:bodyPr wrap="square">
            <a:spAutoFit/>
          </a:bodyPr>
          <a:lstStyle/>
          <a:p>
            <a:pPr marL="285750" indent="-285750">
              <a:spcAft>
                <a:spcPts val="1200"/>
              </a:spcAft>
              <a:buFont typeface="Wingdings" pitchFamily="2" charset="2"/>
              <a:buChar char="Ø"/>
            </a:pPr>
            <a:r>
              <a:rPr lang="de-DE" sz="2000" b="1" dirty="0"/>
              <a:t>Absolute Armut:</a:t>
            </a:r>
            <a:r>
              <a:rPr lang="de-DE" sz="2000" dirty="0"/>
              <a:t> Unfähigkeit, wirtschaftliche &amp; soziale Grundbedürfnisse zu decken</a:t>
            </a:r>
          </a:p>
          <a:p>
            <a:pPr marL="285750" indent="-285750">
              <a:spcAft>
                <a:spcPts val="1200"/>
              </a:spcAft>
              <a:buFont typeface="Wingdings" pitchFamily="2" charset="2"/>
              <a:buChar char="Ø"/>
            </a:pPr>
            <a:r>
              <a:rPr lang="de-DE" sz="2000" b="1" dirty="0"/>
              <a:t> Relative Armut:</a:t>
            </a:r>
            <a:r>
              <a:rPr lang="de-DE" sz="2000" dirty="0"/>
              <a:t> Abhängig vom gesellschaftlichen Umfeld, weniger als 60% des medianen Einkommens</a:t>
            </a:r>
          </a:p>
          <a:p>
            <a:pPr marL="285750" indent="-285750">
              <a:spcAft>
                <a:spcPts val="1200"/>
              </a:spcAft>
              <a:buFont typeface="Wingdings" pitchFamily="2" charset="2"/>
              <a:buChar char="Ø"/>
            </a:pPr>
            <a:r>
              <a:rPr lang="de-DE" sz="2000" b="1" dirty="0"/>
              <a:t> Arbeitsarmut, </a:t>
            </a:r>
            <a:r>
              <a:rPr lang="de-DE" sz="2000" dirty="0"/>
              <a:t>meist bei einem einzigen Einkommen, oder sehr niedriger Arbeitsintensität</a:t>
            </a:r>
          </a:p>
        </p:txBody>
      </p:sp>
    </p:spTree>
    <p:extLst>
      <p:ext uri="{BB962C8B-B14F-4D97-AF65-F5344CB8AC3E}">
        <p14:creationId xmlns:p14="http://schemas.microsoft.com/office/powerpoint/2010/main" val="3366415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8AE1AAC0-8D2C-57DC-E63E-C272D6019AFB}"/>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14AF222C-BC88-42A2-AB9C-58CDA6ECDCA1}"/>
              </a:ext>
            </a:extLst>
          </p:cNvPr>
          <p:cNvSpPr txBox="1"/>
          <p:nvPr/>
        </p:nvSpPr>
        <p:spPr>
          <a:xfrm>
            <a:off x="575524" y="859065"/>
            <a:ext cx="6505499" cy="4770537"/>
          </a:xfrm>
          <a:prstGeom prst="rect">
            <a:avLst/>
          </a:prstGeom>
          <a:noFill/>
        </p:spPr>
        <p:txBody>
          <a:bodyPr wrap="square">
            <a:spAutoFit/>
          </a:bodyPr>
          <a:lstStyle/>
          <a:p>
            <a:pPr algn="l">
              <a:spcAft>
                <a:spcPts val="600"/>
              </a:spcAft>
            </a:pPr>
            <a:r>
              <a:rPr lang="de-DE" sz="2400" b="0" i="0" dirty="0">
                <a:effectLst/>
              </a:rPr>
              <a:t>Im reichen Südtirol nimmt die Armut zu. Zu diesem Ergebnis kommt, die Italienische Allianz für eine nachhaltige Entwicklung. </a:t>
            </a:r>
          </a:p>
          <a:p>
            <a:pPr>
              <a:spcAft>
                <a:spcPts val="600"/>
              </a:spcAft>
            </a:pPr>
            <a:r>
              <a:rPr lang="de-DE" sz="2400" dirty="0"/>
              <a:t>Caritas-Direktorin Beatrix Mairhofer:</a:t>
            </a:r>
            <a:endParaRPr lang="de-DE" sz="2400" b="0" i="1" dirty="0">
              <a:effectLst/>
            </a:endParaRPr>
          </a:p>
          <a:p>
            <a:pPr algn="l">
              <a:spcAft>
                <a:spcPts val="600"/>
              </a:spcAft>
            </a:pPr>
            <a:r>
              <a:rPr lang="de-DE" sz="2400" b="0" i="1" dirty="0">
                <a:effectLst/>
              </a:rPr>
              <a:t>„Die Einkommensschere in Südtirol geht immer weiter auf, bei einer kleinen Schicht wächst der Wohlstand, doch immer mehr Menschen tun sich finanziell schwer. </a:t>
            </a:r>
            <a:r>
              <a:rPr lang="de-DE" sz="2400" i="1" dirty="0"/>
              <a:t>Das sehen wir in unseren Diensten deutlich</a:t>
            </a:r>
            <a:r>
              <a:rPr lang="de-DE" sz="2400" dirty="0"/>
              <a:t>“, </a:t>
            </a:r>
          </a:p>
          <a:p>
            <a:pPr algn="l">
              <a:spcAft>
                <a:spcPts val="600"/>
              </a:spcAft>
            </a:pPr>
            <a:r>
              <a:rPr lang="de-DE" sz="1000" b="0" i="0" dirty="0">
                <a:solidFill>
                  <a:srgbClr val="000000"/>
                </a:solidFill>
                <a:effectLst/>
                <a:latin typeface="Times"/>
              </a:rPr>
              <a:t>Hansen, I. 18.12.2024, Armut im reichen Südtirol, </a:t>
            </a:r>
            <a:r>
              <a:rPr lang="de-DE" sz="1000" b="0" i="0" dirty="0" err="1">
                <a:solidFill>
                  <a:srgbClr val="000000"/>
                </a:solidFill>
                <a:effectLst/>
                <a:latin typeface="Times"/>
              </a:rPr>
              <a:t>STOL.it</a:t>
            </a:r>
            <a:endParaRPr lang="de-DE" sz="1000" b="0" i="0" dirty="0">
              <a:solidFill>
                <a:srgbClr val="000000"/>
              </a:solidFill>
              <a:effectLst/>
              <a:latin typeface="Times"/>
            </a:endParaRPr>
          </a:p>
          <a:p>
            <a:pPr algn="l">
              <a:spcAft>
                <a:spcPts val="600"/>
              </a:spcAft>
            </a:pPr>
            <a:r>
              <a:rPr lang="de-DE" sz="1000" b="0" i="0" dirty="0">
                <a:effectLst/>
                <a:hlinkClick r:id="rId2"/>
              </a:rPr>
              <a:t>Hansen, I, https://www.stol.it/artikel/chronik/armut-im-reichen-suedtirol</a:t>
            </a:r>
            <a:r>
              <a:rPr lang="de-DE" sz="1000" b="0" i="0" dirty="0">
                <a:effectLst/>
              </a:rPr>
              <a:t> </a:t>
            </a:r>
          </a:p>
        </p:txBody>
      </p:sp>
      <p:pic>
        <p:nvPicPr>
          <p:cNvPr id="3074" name="Picture 2" descr="Die Schere zwischen Arm und Reich | Raiffeisen Magazin">
            <a:extLst>
              <a:ext uri="{FF2B5EF4-FFF2-40B4-BE49-F238E27FC236}">
                <a16:creationId xmlns:a16="http://schemas.microsoft.com/office/drawing/2014/main" xmlns="" id="{D7A7CFE5-390F-5A45-7F5D-7448CEECA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347" y="617596"/>
            <a:ext cx="3985129" cy="493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735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FCEC9C81-5BAE-CACB-BE08-6390B5E69992}"/>
              </a:ext>
            </a:extLst>
          </p:cNvPr>
          <p:cNvSpPr>
            <a:spLocks noGrp="1"/>
          </p:cNvSpPr>
          <p:nvPr>
            <p:ph type="ftr" sz="quarter" idx="11"/>
          </p:nvPr>
        </p:nvSpPr>
        <p:spPr>
          <a:xfrm>
            <a:off x="211873" y="6370212"/>
            <a:ext cx="1451517"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4" name="Grafik 3" descr="Ein Bild, das Reihe, Diagramm, Schrift enthält.&#10;&#10;KI-generierte Inhalte können fehlerhaft sein.">
            <a:extLst>
              <a:ext uri="{FF2B5EF4-FFF2-40B4-BE49-F238E27FC236}">
                <a16:creationId xmlns:a16="http://schemas.microsoft.com/office/drawing/2014/main" xmlns="" id="{3DDC9923-CEB6-A2F3-CC1F-24BA7449A00A}"/>
              </a:ext>
            </a:extLst>
          </p:cNvPr>
          <p:cNvPicPr>
            <a:picLocks noChangeAspect="1"/>
          </p:cNvPicPr>
          <p:nvPr/>
        </p:nvPicPr>
        <p:blipFill>
          <a:blip r:embed="rId3"/>
          <a:stretch>
            <a:fillRect/>
          </a:stretch>
        </p:blipFill>
        <p:spPr>
          <a:xfrm>
            <a:off x="3590692" y="345688"/>
            <a:ext cx="8497757" cy="5518221"/>
          </a:xfrm>
          <a:prstGeom prst="rect">
            <a:avLst/>
          </a:prstGeom>
        </p:spPr>
      </p:pic>
      <p:sp>
        <p:nvSpPr>
          <p:cNvPr id="6" name="Textfeld 5">
            <a:extLst>
              <a:ext uri="{FF2B5EF4-FFF2-40B4-BE49-F238E27FC236}">
                <a16:creationId xmlns:a16="http://schemas.microsoft.com/office/drawing/2014/main" xmlns="" id="{D29C9F2C-01BF-81CA-315D-1310B7878B33}"/>
              </a:ext>
            </a:extLst>
          </p:cNvPr>
          <p:cNvSpPr txBox="1"/>
          <p:nvPr/>
        </p:nvSpPr>
        <p:spPr>
          <a:xfrm>
            <a:off x="0" y="1853433"/>
            <a:ext cx="3740892" cy="400110"/>
          </a:xfrm>
          <a:prstGeom prst="rect">
            <a:avLst/>
          </a:prstGeom>
          <a:solidFill>
            <a:schemeClr val="bg1">
              <a:lumMod val="95000"/>
            </a:schemeClr>
          </a:solidFill>
          <a:ln>
            <a:solidFill>
              <a:schemeClr val="bg1">
                <a:lumMod val="50000"/>
              </a:schemeClr>
            </a:solidFill>
          </a:ln>
        </p:spPr>
        <p:txBody>
          <a:bodyPr wrap="square">
            <a:spAutoFit/>
          </a:bodyPr>
          <a:lstStyle/>
          <a:p>
            <a:pPr algn="l">
              <a:spcBef>
                <a:spcPts val="750"/>
              </a:spcBef>
              <a:spcAft>
                <a:spcPts val="750"/>
              </a:spcAft>
              <a:buNone/>
            </a:pPr>
            <a:endParaRPr lang="de-DE" sz="2000" b="0" i="0" dirty="0">
              <a:solidFill>
                <a:srgbClr val="000000"/>
              </a:solidFill>
              <a:effectLst/>
            </a:endParaRPr>
          </a:p>
        </p:txBody>
      </p:sp>
      <p:sp>
        <p:nvSpPr>
          <p:cNvPr id="8" name="Textfeld 7">
            <a:extLst>
              <a:ext uri="{FF2B5EF4-FFF2-40B4-BE49-F238E27FC236}">
                <a16:creationId xmlns:a16="http://schemas.microsoft.com/office/drawing/2014/main" xmlns="" id="{6BC7B829-E2A6-54A5-B9AA-48C2F34FDCD6}"/>
              </a:ext>
            </a:extLst>
          </p:cNvPr>
          <p:cNvSpPr txBox="1"/>
          <p:nvPr/>
        </p:nvSpPr>
        <p:spPr>
          <a:xfrm>
            <a:off x="4155460" y="6415571"/>
            <a:ext cx="8036540" cy="246221"/>
          </a:xfrm>
          <a:prstGeom prst="rect">
            <a:avLst/>
          </a:prstGeom>
          <a:noFill/>
        </p:spPr>
        <p:txBody>
          <a:bodyPr wrap="square">
            <a:spAutoFit/>
          </a:bodyPr>
          <a:lstStyle/>
          <a:p>
            <a:r>
              <a:rPr lang="de-DE" sz="1000" dirty="0"/>
              <a:t>ASTAT, Armut 2020: </a:t>
            </a:r>
            <a:r>
              <a:rPr lang="de-DE" sz="1000" dirty="0">
                <a:hlinkClick r:id="rId4"/>
              </a:rPr>
              <a:t>https://astat.provinz.bz.it/barometro/upload/statistikatlas/de/browser.html#!sdmx_bip/sdmx_arm/arm</a:t>
            </a:r>
            <a:r>
              <a:rPr lang="de-DE" sz="1000" dirty="0"/>
              <a:t> </a:t>
            </a:r>
          </a:p>
        </p:txBody>
      </p:sp>
      <p:sp>
        <p:nvSpPr>
          <p:cNvPr id="9" name="Textfeld 8">
            <a:extLst>
              <a:ext uri="{FF2B5EF4-FFF2-40B4-BE49-F238E27FC236}">
                <a16:creationId xmlns:a16="http://schemas.microsoft.com/office/drawing/2014/main" xmlns="" id="{7AB386CF-A466-7EEA-EE7E-4F7C2C4565F0}"/>
              </a:ext>
            </a:extLst>
          </p:cNvPr>
          <p:cNvSpPr txBox="1"/>
          <p:nvPr/>
        </p:nvSpPr>
        <p:spPr>
          <a:xfrm>
            <a:off x="0" y="160144"/>
            <a:ext cx="4224720" cy="1200329"/>
          </a:xfrm>
          <a:prstGeom prst="rect">
            <a:avLst/>
          </a:prstGeom>
          <a:noFill/>
        </p:spPr>
        <p:txBody>
          <a:bodyPr wrap="square" rtlCol="0">
            <a:spAutoFit/>
          </a:bodyPr>
          <a:lstStyle/>
          <a:p>
            <a:pPr algn="ctr"/>
            <a:r>
              <a:rPr lang="de-DE" sz="3600" b="1" dirty="0">
                <a:solidFill>
                  <a:schemeClr val="tx1">
                    <a:lumMod val="65000"/>
                    <a:lumOff val="35000"/>
                  </a:schemeClr>
                </a:solidFill>
                <a:effectLst>
                  <a:outerShdw blurRad="31750" dist="25400" dir="5400000" algn="tl" rotWithShape="0">
                    <a:srgbClr val="000000">
                      <a:alpha val="25000"/>
                    </a:srgbClr>
                  </a:outerShdw>
                </a:effectLst>
                <a:ea typeface="+mj-ea"/>
                <a:cs typeface="+mj-cs"/>
              </a:rPr>
              <a:t>Absolute</a:t>
            </a:r>
            <a:r>
              <a:rPr lang="de-DE" sz="3600" dirty="0"/>
              <a:t> </a:t>
            </a:r>
            <a:r>
              <a:rPr lang="de-DE" sz="3600" b="1" dirty="0">
                <a:solidFill>
                  <a:schemeClr val="tx1">
                    <a:lumMod val="65000"/>
                    <a:lumOff val="35000"/>
                  </a:schemeClr>
                </a:solidFill>
                <a:effectLst>
                  <a:outerShdw blurRad="31750" dist="25400" dir="5400000" algn="tl" rotWithShape="0">
                    <a:srgbClr val="000000">
                      <a:alpha val="25000"/>
                    </a:srgbClr>
                  </a:outerShdw>
                </a:effectLst>
                <a:ea typeface="+mj-ea"/>
                <a:cs typeface="+mj-cs"/>
              </a:rPr>
              <a:t>Armut</a:t>
            </a:r>
            <a:r>
              <a:rPr lang="de-DE" sz="3600" dirty="0"/>
              <a:t> </a:t>
            </a:r>
            <a:r>
              <a:rPr lang="de-DE" sz="3600" b="1" dirty="0">
                <a:solidFill>
                  <a:schemeClr val="tx1">
                    <a:lumMod val="65000"/>
                    <a:lumOff val="35000"/>
                  </a:schemeClr>
                </a:solidFill>
                <a:effectLst>
                  <a:outerShdw blurRad="31750" dist="25400" dir="5400000" algn="tl" rotWithShape="0">
                    <a:srgbClr val="000000">
                      <a:alpha val="25000"/>
                    </a:srgbClr>
                  </a:outerShdw>
                </a:effectLst>
                <a:ea typeface="+mj-ea"/>
                <a:cs typeface="+mj-cs"/>
              </a:rPr>
              <a:t>in</a:t>
            </a:r>
            <a:r>
              <a:rPr lang="de-DE" sz="3600" dirty="0"/>
              <a:t> </a:t>
            </a:r>
            <a:r>
              <a:rPr lang="de-DE" sz="3600" b="1" dirty="0">
                <a:solidFill>
                  <a:schemeClr val="tx1">
                    <a:lumMod val="65000"/>
                    <a:lumOff val="35000"/>
                  </a:schemeClr>
                </a:solidFill>
                <a:effectLst>
                  <a:outerShdw blurRad="31750" dist="25400" dir="5400000" algn="tl" rotWithShape="0">
                    <a:srgbClr val="000000">
                      <a:alpha val="25000"/>
                    </a:srgbClr>
                  </a:outerShdw>
                </a:effectLst>
                <a:ea typeface="+mj-ea"/>
                <a:cs typeface="+mj-cs"/>
              </a:rPr>
              <a:t>Südtirol</a:t>
            </a:r>
            <a:endParaRPr lang="de-DE" sz="3600" dirty="0"/>
          </a:p>
        </p:txBody>
      </p:sp>
      <p:pic>
        <p:nvPicPr>
          <p:cNvPr id="2052" name="Picture 4" descr="Elf Prozent Ab. Rabatt 11%. 3D-Darstellung Auf Weißen Hintergrund.  Lizenzfreie Fotos, Bilder und Stock Fotografie. Image 75535236.">
            <a:extLst>
              <a:ext uri="{FF2B5EF4-FFF2-40B4-BE49-F238E27FC236}">
                <a16:creationId xmlns:a16="http://schemas.microsoft.com/office/drawing/2014/main" xmlns="" id="{A19B3FB5-FA94-E44D-A0BA-6F418DBE3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2739" y="160144"/>
            <a:ext cx="2670175" cy="16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9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6324E223-B536-F5D7-3B08-0E96020D60D6}"/>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9D34C4B5-D3FA-117D-3FDE-52F4F15CB59F}"/>
              </a:ext>
            </a:extLst>
          </p:cNvPr>
          <p:cNvSpPr txBox="1"/>
          <p:nvPr/>
        </p:nvSpPr>
        <p:spPr>
          <a:xfrm>
            <a:off x="348342" y="1310612"/>
            <a:ext cx="7336971" cy="3939540"/>
          </a:xfrm>
          <a:prstGeom prst="rect">
            <a:avLst/>
          </a:prstGeom>
          <a:solidFill>
            <a:schemeClr val="bg1"/>
          </a:solidFill>
          <a:ln>
            <a:solidFill>
              <a:schemeClr val="bg1">
                <a:lumMod val="50000"/>
              </a:schemeClr>
            </a:solidFill>
          </a:ln>
        </p:spPr>
        <p:txBody>
          <a:bodyPr wrap="square">
            <a:spAutoFit/>
          </a:bodyPr>
          <a:lstStyle/>
          <a:p>
            <a:pPr>
              <a:spcAft>
                <a:spcPts val="1200"/>
              </a:spcAft>
            </a:pPr>
            <a:r>
              <a:rPr lang="de-DE" sz="2000" b="0" i="0" dirty="0">
                <a:solidFill>
                  <a:srgbClr val="000000"/>
                </a:solidFill>
                <a:effectLst/>
              </a:rPr>
              <a:t>Südtirol zählt zu den reichsten Regionen Europas, trotzdem leben 17 Prozent der Haushalte in relativer Armut. </a:t>
            </a:r>
          </a:p>
          <a:p>
            <a:pPr>
              <a:spcAft>
                <a:spcPts val="1200"/>
              </a:spcAft>
            </a:pPr>
            <a:r>
              <a:rPr lang="de-DE" sz="2000" b="0" i="0" dirty="0">
                <a:solidFill>
                  <a:srgbClr val="000000"/>
                </a:solidFill>
                <a:effectLst/>
              </a:rPr>
              <a:t>Wie kann es in einem reichen Land wie Südtirol überhaupt Armut geben? Die Gründe sind vielfältig, die Auswege schwierig.</a:t>
            </a:r>
          </a:p>
          <a:p>
            <a:pPr>
              <a:spcAft>
                <a:spcPts val="600"/>
              </a:spcAft>
              <a:buNone/>
            </a:pPr>
            <a:r>
              <a:rPr lang="de-DE" sz="2000" b="1" dirty="0"/>
              <a:t>Trotz Erwerbstätigkeit viele Menschen an der Armutsgrenze. </a:t>
            </a:r>
          </a:p>
          <a:p>
            <a:pPr marL="342900" indent="-342900">
              <a:spcAft>
                <a:spcPts val="600"/>
              </a:spcAft>
              <a:buFont typeface="Wingdings" pitchFamily="2" charset="2"/>
              <a:buChar char="q"/>
            </a:pPr>
            <a:r>
              <a:rPr lang="de-DE" sz="2000" dirty="0"/>
              <a:t>17 % der Arbeitnehmerfamilien mit nur einem Einkommen –rund 23.000 Haushalte </a:t>
            </a:r>
          </a:p>
          <a:p>
            <a:pPr marL="342900" indent="-342900">
              <a:spcAft>
                <a:spcPts val="600"/>
              </a:spcAft>
              <a:buFont typeface="Wingdings" pitchFamily="2" charset="2"/>
              <a:buChar char="q"/>
            </a:pPr>
            <a:r>
              <a:rPr lang="de-DE" sz="2000" dirty="0"/>
              <a:t>Werden oft übersehen </a:t>
            </a:r>
          </a:p>
        </p:txBody>
      </p:sp>
      <p:sp>
        <p:nvSpPr>
          <p:cNvPr id="6" name="Textfeld 5">
            <a:extLst>
              <a:ext uri="{FF2B5EF4-FFF2-40B4-BE49-F238E27FC236}">
                <a16:creationId xmlns:a16="http://schemas.microsoft.com/office/drawing/2014/main" xmlns="" id="{09C45997-C1E7-59AE-351F-241A185C2696}"/>
              </a:ext>
            </a:extLst>
          </p:cNvPr>
          <p:cNvSpPr txBox="1"/>
          <p:nvPr/>
        </p:nvSpPr>
        <p:spPr>
          <a:xfrm>
            <a:off x="4577575" y="6161724"/>
            <a:ext cx="7432289" cy="246221"/>
          </a:xfrm>
          <a:prstGeom prst="rect">
            <a:avLst/>
          </a:prstGeom>
          <a:noFill/>
        </p:spPr>
        <p:txBody>
          <a:bodyPr wrap="square">
            <a:spAutoFit/>
          </a:bodyPr>
          <a:lstStyle/>
          <a:p>
            <a:r>
              <a:rPr lang="de-DE" sz="1000" dirty="0"/>
              <a:t>Das Raiffeisen Magazin, Ausgabe 6/19, </a:t>
            </a:r>
            <a:r>
              <a:rPr lang="de-DE" sz="1000" dirty="0">
                <a:hlinkClick r:id="rId2"/>
              </a:rPr>
              <a:t>https://magazin.raiffeisen.it/die-schere-zwischen-arm-und-reich/</a:t>
            </a:r>
            <a:r>
              <a:rPr lang="de-DE" sz="1000" dirty="0"/>
              <a:t> </a:t>
            </a:r>
          </a:p>
        </p:txBody>
      </p:sp>
      <p:sp>
        <p:nvSpPr>
          <p:cNvPr id="3" name="Textfeld 2">
            <a:extLst>
              <a:ext uri="{FF2B5EF4-FFF2-40B4-BE49-F238E27FC236}">
                <a16:creationId xmlns:a16="http://schemas.microsoft.com/office/drawing/2014/main" xmlns="" id="{3E6009DC-6369-C128-38A7-BB386890CC45}"/>
              </a:ext>
            </a:extLst>
          </p:cNvPr>
          <p:cNvSpPr txBox="1"/>
          <p:nvPr/>
        </p:nvSpPr>
        <p:spPr>
          <a:xfrm>
            <a:off x="2444776" y="356505"/>
            <a:ext cx="6790642" cy="707886"/>
          </a:xfrm>
          <a:prstGeom prst="rect">
            <a:avLst/>
          </a:prstGeom>
          <a:noFill/>
        </p:spPr>
        <p:txBody>
          <a:bodyPr wrap="none" rtlCol="0">
            <a:spAutoFit/>
          </a:bodyPr>
          <a:lstStyle/>
          <a:p>
            <a:pPr algn="ctr"/>
            <a:r>
              <a:rPr lang="de-DE" sz="4000" b="1" dirty="0">
                <a:solidFill>
                  <a:schemeClr val="tx1">
                    <a:lumMod val="65000"/>
                    <a:lumOff val="35000"/>
                  </a:schemeClr>
                </a:solidFill>
                <a:effectLst>
                  <a:outerShdw blurRad="31750" dist="25400" dir="5400000" algn="tl" rotWithShape="0">
                    <a:srgbClr val="000000">
                      <a:alpha val="25000"/>
                    </a:srgbClr>
                  </a:outerShdw>
                </a:effectLst>
                <a:latin typeface="+mj-lt"/>
                <a:ea typeface="+mj-ea"/>
                <a:cs typeface="+mj-cs"/>
              </a:rPr>
              <a:t>Relative Armut in Südtirol</a:t>
            </a:r>
          </a:p>
        </p:txBody>
      </p:sp>
      <p:pic>
        <p:nvPicPr>
          <p:cNvPr id="1032" name="Picture 8" descr="Minus 17 Prozent. Rabatt 17%. – Stockfoto © iCreative3D #150517800">
            <a:extLst>
              <a:ext uri="{FF2B5EF4-FFF2-40B4-BE49-F238E27FC236}">
                <a16:creationId xmlns:a16="http://schemas.microsoft.com/office/drawing/2014/main" xmlns="" id="{0D833614-2459-C2E7-0A08-9909AC068B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87" b="14202"/>
          <a:stretch/>
        </p:blipFill>
        <p:spPr bwMode="auto">
          <a:xfrm>
            <a:off x="8458200" y="1336119"/>
            <a:ext cx="3077736" cy="1875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xmlns="" id="{1F7E11DD-0F2D-6A5A-8865-D782411676CE}"/>
              </a:ext>
            </a:extLst>
          </p:cNvPr>
          <p:cNvSpPr txBox="1"/>
          <p:nvPr/>
        </p:nvSpPr>
        <p:spPr>
          <a:xfrm>
            <a:off x="8153400" y="3457507"/>
            <a:ext cx="3687336" cy="1661993"/>
          </a:xfrm>
          <a:prstGeom prst="rect">
            <a:avLst/>
          </a:prstGeom>
          <a:noFill/>
        </p:spPr>
        <p:txBody>
          <a:bodyPr wrap="square">
            <a:spAutoFit/>
          </a:bodyPr>
          <a:lstStyle/>
          <a:p>
            <a:pPr algn="ctr"/>
            <a:r>
              <a:rPr lang="de-DE" sz="1800" b="1" dirty="0">
                <a:solidFill>
                  <a:srgbClr val="FF0000"/>
                </a:solidFill>
              </a:rPr>
              <a:t>Ohne Sozialleistungen</a:t>
            </a:r>
            <a:r>
              <a:rPr lang="de-DE" sz="1800" dirty="0">
                <a:solidFill>
                  <a:srgbClr val="FF0000"/>
                </a:solidFill>
              </a:rPr>
              <a:t>: Wären es sogar </a:t>
            </a:r>
          </a:p>
          <a:p>
            <a:pPr algn="ctr"/>
            <a:endParaRPr lang="de-DE" b="1" dirty="0">
              <a:solidFill>
                <a:srgbClr val="FF0000"/>
              </a:solidFill>
            </a:endParaRPr>
          </a:p>
          <a:p>
            <a:pPr algn="ctr"/>
            <a:r>
              <a:rPr lang="de-DE" sz="3600" b="1" dirty="0">
                <a:solidFill>
                  <a:srgbClr val="FF0000"/>
                </a:solidFill>
              </a:rPr>
              <a:t>25 %.</a:t>
            </a:r>
          </a:p>
          <a:p>
            <a:pPr>
              <a:buNone/>
            </a:pPr>
            <a:endParaRPr lang="de-DE" sz="1200" b="1" dirty="0"/>
          </a:p>
        </p:txBody>
      </p:sp>
    </p:spTree>
    <p:extLst>
      <p:ext uri="{BB962C8B-B14F-4D97-AF65-F5344CB8AC3E}">
        <p14:creationId xmlns:p14="http://schemas.microsoft.com/office/powerpoint/2010/main" val="4239059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2C375F-FBE7-7F85-29AB-3210A7945B40}"/>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24C04888-50BD-9731-232C-62DADA628218}"/>
              </a:ext>
            </a:extLst>
          </p:cNvPr>
          <p:cNvSpPr>
            <a:spLocks noGrp="1"/>
          </p:cNvSpPr>
          <p:nvPr>
            <p:ph type="ftr" sz="quarter" idx="11"/>
          </p:nvPr>
        </p:nvSpPr>
        <p:spPr>
          <a:xfrm>
            <a:off x="171185" y="6004924"/>
            <a:ext cx="1495204" cy="400109"/>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8" name="Textfeld 7">
            <a:extLst>
              <a:ext uri="{FF2B5EF4-FFF2-40B4-BE49-F238E27FC236}">
                <a16:creationId xmlns:a16="http://schemas.microsoft.com/office/drawing/2014/main" xmlns="" id="{95249A29-6C4E-9DE4-494B-679CD279355C}"/>
              </a:ext>
            </a:extLst>
          </p:cNvPr>
          <p:cNvSpPr txBox="1"/>
          <p:nvPr/>
        </p:nvSpPr>
        <p:spPr>
          <a:xfrm>
            <a:off x="595081" y="1197047"/>
            <a:ext cx="6101442" cy="2400657"/>
          </a:xfrm>
          <a:prstGeom prst="rect">
            <a:avLst/>
          </a:prstGeom>
          <a:noFill/>
        </p:spPr>
        <p:txBody>
          <a:bodyPr wrap="square">
            <a:spAutoFit/>
          </a:bodyPr>
          <a:lstStyle/>
          <a:p>
            <a:pPr>
              <a:spcAft>
                <a:spcPts val="600"/>
              </a:spcAft>
              <a:buNone/>
            </a:pPr>
            <a:r>
              <a:rPr lang="de-DE" sz="2000" dirty="0">
                <a:solidFill>
                  <a:srgbClr val="FF0000"/>
                </a:solidFill>
              </a:rPr>
              <a:t>2008: 35.958 </a:t>
            </a:r>
            <a:r>
              <a:rPr lang="de-DE" sz="2000" dirty="0"/>
              <a:t>armutsgefährdete Haushalte (17,9%)</a:t>
            </a:r>
          </a:p>
          <a:p>
            <a:pPr>
              <a:spcAft>
                <a:spcPts val="600"/>
              </a:spcAft>
            </a:pPr>
            <a:r>
              <a:rPr lang="de-DE" sz="2000" dirty="0">
                <a:solidFill>
                  <a:srgbClr val="FF0000"/>
                </a:solidFill>
              </a:rPr>
              <a:t>2018: 38.401 </a:t>
            </a:r>
            <a:r>
              <a:rPr lang="de-DE" sz="2000" dirty="0"/>
              <a:t>Haushalte, aber Quote durch Sozialtransfers auf 17,1% gesenkt</a:t>
            </a:r>
          </a:p>
          <a:p>
            <a:pPr>
              <a:spcAft>
                <a:spcPts val="600"/>
              </a:spcAft>
              <a:buFont typeface="Arial" panose="020B0604020202020204" pitchFamily="34" charset="0"/>
              <a:buChar char="•"/>
            </a:pPr>
            <a:r>
              <a:rPr lang="de-DE" sz="2000" dirty="0"/>
              <a:t> Armutsgefährdungsschwelle : 13.000 €/Jahr = 1.000 monatlich (60% des Median-Einkommens)</a:t>
            </a:r>
          </a:p>
        </p:txBody>
      </p:sp>
      <p:sp>
        <p:nvSpPr>
          <p:cNvPr id="3" name="Textfeld 2">
            <a:extLst>
              <a:ext uri="{FF2B5EF4-FFF2-40B4-BE49-F238E27FC236}">
                <a16:creationId xmlns:a16="http://schemas.microsoft.com/office/drawing/2014/main" xmlns="" id="{DC69FF04-24B2-1434-4A0C-83C9F863210F}"/>
              </a:ext>
            </a:extLst>
          </p:cNvPr>
          <p:cNvSpPr txBox="1"/>
          <p:nvPr/>
        </p:nvSpPr>
        <p:spPr>
          <a:xfrm>
            <a:off x="171186" y="6398380"/>
            <a:ext cx="2990407" cy="400110"/>
          </a:xfrm>
          <a:prstGeom prst="rect">
            <a:avLst/>
          </a:prstGeom>
          <a:solidFill>
            <a:schemeClr val="accent1">
              <a:lumMod val="75000"/>
            </a:schemeClr>
          </a:solidFill>
        </p:spPr>
        <p:txBody>
          <a:bodyPr wrap="square" rtlCol="0">
            <a:spAutoFit/>
          </a:bodyPr>
          <a:lstStyle/>
          <a:p>
            <a:r>
              <a:rPr lang="de-DE" sz="1000" dirty="0">
                <a:solidFill>
                  <a:schemeClr val="bg1"/>
                </a:solidFill>
              </a:rPr>
              <a:t>ASTAT-Erhebung (2008–2018) Südtirol</a:t>
            </a:r>
          </a:p>
          <a:p>
            <a:r>
              <a:rPr lang="de-DE" sz="1000" dirty="0" err="1">
                <a:solidFill>
                  <a:schemeClr val="bg1"/>
                </a:solidFill>
              </a:rPr>
              <a:t>Pamer</a:t>
            </a:r>
            <a:r>
              <a:rPr lang="de-DE" sz="1000" dirty="0">
                <a:solidFill>
                  <a:schemeClr val="bg1"/>
                </a:solidFill>
              </a:rPr>
              <a:t>, R. Antwort Landtagsanfrage 526/25 </a:t>
            </a:r>
          </a:p>
        </p:txBody>
      </p:sp>
      <p:sp>
        <p:nvSpPr>
          <p:cNvPr id="6" name="Textfeld 5">
            <a:extLst>
              <a:ext uri="{FF2B5EF4-FFF2-40B4-BE49-F238E27FC236}">
                <a16:creationId xmlns:a16="http://schemas.microsoft.com/office/drawing/2014/main" xmlns="" id="{3D3AFBF9-E248-57B2-07A3-249C0BDB375D}"/>
              </a:ext>
            </a:extLst>
          </p:cNvPr>
          <p:cNvSpPr txBox="1"/>
          <p:nvPr/>
        </p:nvSpPr>
        <p:spPr>
          <a:xfrm>
            <a:off x="2375997" y="296888"/>
            <a:ext cx="7579112" cy="707886"/>
          </a:xfrm>
          <a:prstGeom prst="rect">
            <a:avLst/>
          </a:prstGeom>
          <a:noFill/>
        </p:spPr>
        <p:txBody>
          <a:bodyPr wrap="square">
            <a:spAutoFit/>
          </a:bodyPr>
          <a:lstStyle/>
          <a:p>
            <a:pPr>
              <a:spcAft>
                <a:spcPts val="1200"/>
              </a:spcAft>
              <a:buNone/>
            </a:pPr>
            <a:r>
              <a:rPr lang="de-DE" sz="4000" b="1" dirty="0">
                <a:solidFill>
                  <a:schemeClr val="tx1">
                    <a:lumMod val="65000"/>
                    <a:lumOff val="35000"/>
                  </a:schemeClr>
                </a:solidFill>
                <a:effectLst>
                  <a:outerShdw blurRad="31750" dist="25400" dir="5400000" algn="tl" rotWithShape="0">
                    <a:srgbClr val="000000">
                      <a:alpha val="25000"/>
                    </a:srgbClr>
                  </a:outerShdw>
                </a:effectLst>
                <a:latin typeface="+mj-lt"/>
                <a:ea typeface="+mj-ea"/>
                <a:cs typeface="+mj-cs"/>
              </a:rPr>
              <a:t>Armutsgefährdete</a:t>
            </a:r>
            <a:r>
              <a:rPr lang="de-DE" sz="1800" b="1" dirty="0"/>
              <a:t> </a:t>
            </a:r>
            <a:r>
              <a:rPr lang="de-DE" sz="4000" b="1" dirty="0">
                <a:solidFill>
                  <a:schemeClr val="tx1">
                    <a:lumMod val="65000"/>
                    <a:lumOff val="35000"/>
                  </a:schemeClr>
                </a:solidFill>
                <a:effectLst>
                  <a:outerShdw blurRad="31750" dist="25400" dir="5400000" algn="tl" rotWithShape="0">
                    <a:srgbClr val="000000">
                      <a:alpha val="25000"/>
                    </a:srgbClr>
                  </a:outerShdw>
                </a:effectLst>
                <a:latin typeface="+mj-lt"/>
                <a:ea typeface="+mj-ea"/>
                <a:cs typeface="+mj-cs"/>
              </a:rPr>
              <a:t>Haushalte</a:t>
            </a:r>
          </a:p>
        </p:txBody>
      </p:sp>
      <p:sp>
        <p:nvSpPr>
          <p:cNvPr id="4" name="Textfeld 3">
            <a:extLst>
              <a:ext uri="{FF2B5EF4-FFF2-40B4-BE49-F238E27FC236}">
                <a16:creationId xmlns:a16="http://schemas.microsoft.com/office/drawing/2014/main" xmlns="" id="{46CE5D13-1648-A5CA-EEF4-130EC97550CB}"/>
              </a:ext>
            </a:extLst>
          </p:cNvPr>
          <p:cNvSpPr txBox="1"/>
          <p:nvPr/>
        </p:nvSpPr>
        <p:spPr>
          <a:xfrm>
            <a:off x="6696523" y="4035153"/>
            <a:ext cx="4979643" cy="2369880"/>
          </a:xfrm>
          <a:prstGeom prst="rect">
            <a:avLst/>
          </a:prstGeom>
          <a:noFill/>
        </p:spPr>
        <p:txBody>
          <a:bodyPr wrap="square" rtlCol="0">
            <a:spAutoFit/>
          </a:bodyPr>
          <a:lstStyle/>
          <a:p>
            <a:r>
              <a:rPr lang="de-DE" sz="8800" b="1" dirty="0">
                <a:solidFill>
                  <a:srgbClr val="FF0000"/>
                </a:solidFill>
              </a:rPr>
              <a:t>38.400</a:t>
            </a:r>
          </a:p>
          <a:p>
            <a:pPr algn="ctr"/>
            <a:r>
              <a:rPr lang="de-DE" sz="2000" b="1" dirty="0">
                <a:solidFill>
                  <a:srgbClr val="FF0000"/>
                </a:solidFill>
              </a:rPr>
              <a:t>Haushalte, ohne Sozialtransfer wären es </a:t>
            </a:r>
          </a:p>
          <a:p>
            <a:pPr algn="ctr"/>
            <a:r>
              <a:rPr lang="de-DE" sz="2000" b="1" dirty="0">
                <a:solidFill>
                  <a:srgbClr val="FF0000"/>
                </a:solidFill>
              </a:rPr>
              <a:t>12.800 mehr</a:t>
            </a:r>
          </a:p>
        </p:txBody>
      </p:sp>
      <p:sp>
        <p:nvSpPr>
          <p:cNvPr id="7" name="Textfeld 6">
            <a:extLst>
              <a:ext uri="{FF2B5EF4-FFF2-40B4-BE49-F238E27FC236}">
                <a16:creationId xmlns:a16="http://schemas.microsoft.com/office/drawing/2014/main" xmlns="" id="{EEEBA8CB-9D49-2593-525F-59C9875FFAA2}"/>
              </a:ext>
            </a:extLst>
          </p:cNvPr>
          <p:cNvSpPr txBox="1"/>
          <p:nvPr/>
        </p:nvSpPr>
        <p:spPr>
          <a:xfrm>
            <a:off x="6696523" y="1227302"/>
            <a:ext cx="5266877" cy="2585323"/>
          </a:xfrm>
          <a:prstGeom prst="rect">
            <a:avLst/>
          </a:prstGeom>
          <a:solidFill>
            <a:srgbClr val="EBF9F8"/>
          </a:solidFill>
          <a:ln>
            <a:solidFill>
              <a:schemeClr val="bg1">
                <a:lumMod val="50000"/>
              </a:schemeClr>
            </a:solidFill>
          </a:ln>
        </p:spPr>
        <p:txBody>
          <a:bodyPr wrap="square">
            <a:spAutoFit/>
          </a:bodyPr>
          <a:lstStyle/>
          <a:p>
            <a:pPr>
              <a:buNone/>
            </a:pPr>
            <a:r>
              <a:rPr lang="de-DE" sz="1800" b="1" dirty="0"/>
              <a:t>Betroffene Gruppen</a:t>
            </a:r>
          </a:p>
          <a:p>
            <a:pPr>
              <a:buFont typeface="Arial" panose="020B0604020202020204" pitchFamily="34" charset="0"/>
              <a:buChar char="•"/>
            </a:pPr>
            <a:r>
              <a:rPr lang="de-DE" sz="1800" dirty="0"/>
              <a:t>Kinderreiche Familien</a:t>
            </a:r>
          </a:p>
          <a:p>
            <a:pPr>
              <a:buFont typeface="Arial" panose="020B0604020202020204" pitchFamily="34" charset="0"/>
              <a:buChar char="•"/>
            </a:pPr>
            <a:r>
              <a:rPr lang="de-DE" sz="1800" dirty="0"/>
              <a:t>Alleinerziehende</a:t>
            </a:r>
          </a:p>
          <a:p>
            <a:pPr>
              <a:buFont typeface="Arial" panose="020B0604020202020204" pitchFamily="34" charset="0"/>
              <a:buChar char="•"/>
            </a:pPr>
            <a:r>
              <a:rPr lang="de-DE" sz="1800" dirty="0"/>
              <a:t>Rentner</a:t>
            </a:r>
          </a:p>
          <a:p>
            <a:pPr>
              <a:buFont typeface="Arial" panose="020B0604020202020204" pitchFamily="34" charset="0"/>
              <a:buChar char="•"/>
            </a:pPr>
            <a:r>
              <a:rPr lang="de-DE" sz="1800" dirty="0"/>
              <a:t>Arbeitnehmer mit geringem Einkommen</a:t>
            </a:r>
          </a:p>
          <a:p>
            <a:pPr>
              <a:buFont typeface="Arial" panose="020B0604020202020204" pitchFamily="34" charset="0"/>
              <a:buChar char="•"/>
            </a:pPr>
            <a:r>
              <a:rPr lang="de-DE" sz="1800" dirty="0"/>
              <a:t>Zugewanderte</a:t>
            </a:r>
          </a:p>
          <a:p>
            <a:pPr>
              <a:buFont typeface="Arial" panose="020B0604020202020204" pitchFamily="34" charset="0"/>
              <a:buChar char="•"/>
            </a:pPr>
            <a:r>
              <a:rPr lang="de-DE" sz="1800" dirty="0"/>
              <a:t>Arbeitslose mit niedriger Bildung</a:t>
            </a:r>
          </a:p>
          <a:p>
            <a:pPr>
              <a:buFont typeface="Arial" panose="020B0604020202020204" pitchFamily="34" charset="0"/>
              <a:buChar char="•"/>
            </a:pPr>
            <a:r>
              <a:rPr lang="de-DE" sz="1800" dirty="0"/>
              <a:t>Frauen mehr als Männer</a:t>
            </a:r>
          </a:p>
          <a:p>
            <a:pPr>
              <a:buFont typeface="Arial" panose="020B0604020202020204" pitchFamily="34" charset="0"/>
              <a:buChar char="•"/>
            </a:pPr>
            <a:r>
              <a:rPr lang="de-DE" sz="1800" dirty="0"/>
              <a:t>Viele Kinder bleiben lebenslang arm</a:t>
            </a:r>
          </a:p>
        </p:txBody>
      </p:sp>
      <p:sp>
        <p:nvSpPr>
          <p:cNvPr id="5" name="Textfeld 4">
            <a:extLst>
              <a:ext uri="{FF2B5EF4-FFF2-40B4-BE49-F238E27FC236}">
                <a16:creationId xmlns:a16="http://schemas.microsoft.com/office/drawing/2014/main" xmlns="" id="{0C073750-AA19-F844-8206-0036FC87BF73}"/>
              </a:ext>
            </a:extLst>
          </p:cNvPr>
          <p:cNvSpPr txBox="1"/>
          <p:nvPr/>
        </p:nvSpPr>
        <p:spPr>
          <a:xfrm>
            <a:off x="595081" y="3917210"/>
            <a:ext cx="5064564" cy="1908215"/>
          </a:xfrm>
          <a:prstGeom prst="rect">
            <a:avLst/>
          </a:prstGeom>
          <a:solidFill>
            <a:srgbClr val="EBF9F8"/>
          </a:solidFill>
          <a:ln>
            <a:solidFill>
              <a:schemeClr val="bg1">
                <a:lumMod val="50000"/>
              </a:schemeClr>
            </a:solidFill>
          </a:ln>
        </p:spPr>
        <p:txBody>
          <a:bodyPr wrap="square">
            <a:spAutoFit/>
          </a:bodyPr>
          <a:lstStyle/>
          <a:p>
            <a:pPr>
              <a:spcAft>
                <a:spcPts val="600"/>
              </a:spcAft>
              <a:buNone/>
            </a:pPr>
            <a:r>
              <a:rPr lang="de-DE" sz="1800" b="1" dirty="0"/>
              <a:t>Entwicklung nach Haushaltstyp:</a:t>
            </a:r>
            <a:endParaRPr lang="de-DE" sz="1800" dirty="0"/>
          </a:p>
          <a:p>
            <a:pPr>
              <a:spcAft>
                <a:spcPts val="600"/>
              </a:spcAft>
              <a:buFont typeface="Arial" panose="020B0604020202020204" pitchFamily="34" charset="0"/>
              <a:buChar char="•"/>
            </a:pPr>
            <a:r>
              <a:rPr lang="de-DE" sz="1800" dirty="0"/>
              <a:t> Rückgang der Armutsgefährdung bei Rentnerhaushalten &amp; alleinlebenden Männern</a:t>
            </a:r>
          </a:p>
          <a:p>
            <a:pPr>
              <a:spcAft>
                <a:spcPts val="600"/>
              </a:spcAft>
              <a:buFont typeface="Arial" panose="020B0604020202020204" pitchFamily="34" charset="0"/>
              <a:buChar char="•"/>
            </a:pPr>
            <a:r>
              <a:rPr lang="de-DE" sz="1800" dirty="0"/>
              <a:t> Anstieg bei Alleinerziehenden &amp; Paaren mit Kindern</a:t>
            </a:r>
          </a:p>
        </p:txBody>
      </p:sp>
    </p:spTree>
    <p:extLst>
      <p:ext uri="{BB962C8B-B14F-4D97-AF65-F5344CB8AC3E}">
        <p14:creationId xmlns:p14="http://schemas.microsoft.com/office/powerpoint/2010/main" val="3587981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C4E69E1C-6C70-D85E-5DEC-871AB65B0B7C}"/>
              </a:ext>
            </a:extLst>
          </p:cNvPr>
          <p:cNvSpPr>
            <a:spLocks noGrp="1"/>
          </p:cNvSpPr>
          <p:nvPr>
            <p:ph type="ftr" sz="quarter" idx="11"/>
          </p:nvPr>
        </p:nvSpPr>
        <p:spPr>
          <a:xfrm>
            <a:off x="152400" y="6335344"/>
            <a:ext cx="1558777"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EB35DD54-D5AA-E961-B419-C375429F742B}"/>
              </a:ext>
            </a:extLst>
          </p:cNvPr>
          <p:cNvSpPr txBox="1"/>
          <p:nvPr/>
        </p:nvSpPr>
        <p:spPr>
          <a:xfrm>
            <a:off x="245326" y="1098182"/>
            <a:ext cx="4381500" cy="4478149"/>
          </a:xfrm>
          <a:prstGeom prst="rect">
            <a:avLst/>
          </a:prstGeom>
          <a:solidFill>
            <a:schemeClr val="bg1">
              <a:lumMod val="95000"/>
            </a:schemeClr>
          </a:solidFill>
          <a:ln>
            <a:solidFill>
              <a:schemeClr val="bg1">
                <a:lumMod val="50000"/>
              </a:schemeClr>
            </a:solidFill>
          </a:ln>
        </p:spPr>
        <p:txBody>
          <a:bodyPr wrap="square">
            <a:spAutoFit/>
          </a:bodyPr>
          <a:lstStyle/>
          <a:p>
            <a:pPr>
              <a:spcAft>
                <a:spcPts val="600"/>
              </a:spcAft>
            </a:pPr>
            <a:r>
              <a:rPr lang="de-DE" sz="2000" b="1" dirty="0"/>
              <a:t>Können sich grundlegende Dinge oft nicht leisten:</a:t>
            </a:r>
          </a:p>
          <a:p>
            <a:pPr>
              <a:spcAft>
                <a:spcPts val="600"/>
              </a:spcAft>
              <a:buFont typeface="Arial" panose="020B0604020202020204" pitchFamily="34" charset="0"/>
              <a:buChar char="•"/>
            </a:pPr>
            <a:r>
              <a:rPr lang="de-DE" sz="2000" dirty="0"/>
              <a:t> 43 % verzichten auf Urlaub.</a:t>
            </a:r>
          </a:p>
          <a:p>
            <a:pPr>
              <a:spcAft>
                <a:spcPts val="600"/>
              </a:spcAft>
              <a:buFont typeface="Arial" panose="020B0604020202020204" pitchFamily="34" charset="0"/>
              <a:buChar char="•"/>
            </a:pPr>
            <a:r>
              <a:rPr lang="de-DE" sz="2000" dirty="0"/>
              <a:t> Für 38 % sind unerwartete Ausgaben von 1.000 € unmöglich.</a:t>
            </a:r>
          </a:p>
          <a:p>
            <a:pPr>
              <a:spcAft>
                <a:spcPts val="600"/>
              </a:spcAft>
              <a:buFont typeface="Arial" panose="020B0604020202020204" pitchFamily="34" charset="0"/>
              <a:buChar char="•"/>
            </a:pPr>
            <a:r>
              <a:rPr lang="de-DE" sz="2000" dirty="0"/>
              <a:t> 3 % können sich keine neue Waschmaschine leisten.</a:t>
            </a:r>
          </a:p>
          <a:p>
            <a:pPr>
              <a:spcAft>
                <a:spcPts val="600"/>
              </a:spcAft>
              <a:buFont typeface="Arial" panose="020B0604020202020204" pitchFamily="34" charset="0"/>
              <a:buChar char="•"/>
            </a:pPr>
            <a:r>
              <a:rPr lang="de-DE" sz="2000" dirty="0"/>
              <a:t> 19 % können nur alle zwei Tage eine vollwertige Mahlzeit bezahlen.</a:t>
            </a:r>
          </a:p>
          <a:p>
            <a:pPr>
              <a:spcAft>
                <a:spcPts val="600"/>
              </a:spcAft>
              <a:buFont typeface="Arial" panose="020B0604020202020204" pitchFamily="34" charset="0"/>
              <a:buChar char="•"/>
            </a:pPr>
            <a:r>
              <a:rPr lang="de-DE" sz="2000" dirty="0"/>
              <a:t> Keine Rücklagen für Notfälle bleibt die finanzielle Lage prekär.</a:t>
            </a:r>
          </a:p>
        </p:txBody>
      </p:sp>
      <p:pic>
        <p:nvPicPr>
          <p:cNvPr id="1026" name="Picture 2">
            <a:extLst>
              <a:ext uri="{FF2B5EF4-FFF2-40B4-BE49-F238E27FC236}">
                <a16:creationId xmlns:a16="http://schemas.microsoft.com/office/drawing/2014/main" xmlns="" id="{7ED00AB7-4F7F-5689-FEE8-073DB73CE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1048118"/>
            <a:ext cx="7810500" cy="4711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xmlns="" id="{FB447AA5-E555-2F44-22A7-AD1378A292B2}"/>
              </a:ext>
            </a:extLst>
          </p:cNvPr>
          <p:cNvSpPr txBox="1"/>
          <p:nvPr/>
        </p:nvSpPr>
        <p:spPr>
          <a:xfrm>
            <a:off x="4626826" y="126764"/>
            <a:ext cx="3563796" cy="707886"/>
          </a:xfrm>
          <a:prstGeom prst="rect">
            <a:avLst/>
          </a:prstGeom>
          <a:noFill/>
        </p:spPr>
        <p:txBody>
          <a:bodyPr wrap="none" rtlCol="0">
            <a:spAutoFit/>
          </a:bodyPr>
          <a:lstStyle/>
          <a:p>
            <a:r>
              <a:rPr lang="de-DE" sz="4000" b="1" dirty="0">
                <a:solidFill>
                  <a:schemeClr val="tx1">
                    <a:lumMod val="65000"/>
                    <a:lumOff val="35000"/>
                  </a:schemeClr>
                </a:solidFill>
                <a:effectLst>
                  <a:outerShdw blurRad="31750" dist="25400" dir="5400000" algn="tl" rotWithShape="0">
                    <a:srgbClr val="000000">
                      <a:alpha val="25000"/>
                    </a:srgbClr>
                  </a:outerShdw>
                </a:effectLst>
                <a:latin typeface="+mj-lt"/>
                <a:ea typeface="+mj-ea"/>
                <a:cs typeface="+mj-cs"/>
              </a:rPr>
              <a:t>Arbeitsarmut</a:t>
            </a:r>
          </a:p>
        </p:txBody>
      </p:sp>
      <p:sp>
        <p:nvSpPr>
          <p:cNvPr id="7" name="Textfeld 6">
            <a:extLst>
              <a:ext uri="{FF2B5EF4-FFF2-40B4-BE49-F238E27FC236}">
                <a16:creationId xmlns:a16="http://schemas.microsoft.com/office/drawing/2014/main" xmlns="" id="{11CE9EC8-2050-5272-75F5-02809DC617F2}"/>
              </a:ext>
            </a:extLst>
          </p:cNvPr>
          <p:cNvSpPr txBox="1"/>
          <p:nvPr/>
        </p:nvSpPr>
        <p:spPr>
          <a:xfrm>
            <a:off x="5262445" y="6335344"/>
            <a:ext cx="6613603" cy="246221"/>
          </a:xfrm>
          <a:prstGeom prst="rect">
            <a:avLst/>
          </a:prstGeom>
          <a:noFill/>
        </p:spPr>
        <p:txBody>
          <a:bodyPr wrap="square">
            <a:spAutoFit/>
          </a:bodyPr>
          <a:lstStyle/>
          <a:p>
            <a:r>
              <a:rPr lang="de-DE" sz="1000" dirty="0"/>
              <a:t>Lang, L.23.2.2028,  </a:t>
            </a:r>
            <a:r>
              <a:rPr lang="de-DE" sz="1000" dirty="0">
                <a:hlinkClick r:id="rId3"/>
              </a:rPr>
              <a:t>https://www.tageszeitung.it/2018/02/23/die-arbeitenden-armen/</a:t>
            </a:r>
            <a:r>
              <a:rPr lang="de-DE" sz="1000" dirty="0"/>
              <a:t> </a:t>
            </a:r>
          </a:p>
        </p:txBody>
      </p:sp>
    </p:spTree>
    <p:extLst>
      <p:ext uri="{BB962C8B-B14F-4D97-AF65-F5344CB8AC3E}">
        <p14:creationId xmlns:p14="http://schemas.microsoft.com/office/powerpoint/2010/main" val="3206223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E168AB17-20E9-E0F0-915E-7261D2D510C3}"/>
              </a:ext>
            </a:extLst>
          </p:cNvPr>
          <p:cNvSpPr>
            <a:spLocks noGrp="1"/>
          </p:cNvSpPr>
          <p:nvPr>
            <p:ph type="ftr" sz="quarter" idx="11"/>
          </p:nvPr>
        </p:nvSpPr>
        <p:spPr>
          <a:xfrm>
            <a:off x="92661" y="6206120"/>
            <a:ext cx="1452309"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ABC0985B-37AA-51E7-0F0A-83C7AF2342E9}"/>
              </a:ext>
            </a:extLst>
          </p:cNvPr>
          <p:cNvSpPr txBox="1"/>
          <p:nvPr/>
        </p:nvSpPr>
        <p:spPr>
          <a:xfrm>
            <a:off x="892097" y="544801"/>
            <a:ext cx="10657646" cy="5632311"/>
          </a:xfrm>
          <a:prstGeom prst="rect">
            <a:avLst/>
          </a:prstGeom>
          <a:solidFill>
            <a:schemeClr val="bg2"/>
          </a:solidFill>
          <a:ln>
            <a:solidFill>
              <a:schemeClr val="bg1">
                <a:lumMod val="50000"/>
              </a:schemeClr>
            </a:solidFill>
          </a:ln>
        </p:spPr>
        <p:txBody>
          <a:bodyPr wrap="square">
            <a:spAutoFit/>
          </a:bodyPr>
          <a:lstStyle/>
          <a:p>
            <a:pPr>
              <a:spcAft>
                <a:spcPts val="600"/>
              </a:spcAft>
              <a:buNone/>
            </a:pPr>
            <a:r>
              <a:rPr lang="de-DE" sz="2000" b="1" dirty="0"/>
              <a:t>Folgen der Armut</a:t>
            </a:r>
          </a:p>
          <a:p>
            <a:pPr>
              <a:spcAft>
                <a:spcPts val="600"/>
              </a:spcAft>
              <a:buFont typeface="Arial" panose="020B0604020202020204" pitchFamily="34" charset="0"/>
              <a:buChar char="•"/>
            </a:pPr>
            <a:r>
              <a:rPr lang="de-DE" sz="2000" dirty="0"/>
              <a:t>Mangel an Lebensqualität, Einschränkungen bei Wohnen, Bildung, Gesundheit, Freizeit</a:t>
            </a:r>
          </a:p>
          <a:p>
            <a:pPr>
              <a:spcAft>
                <a:spcPts val="600"/>
              </a:spcAft>
              <a:buFont typeface="Arial" panose="020B0604020202020204" pitchFamily="34" charset="0"/>
              <a:buChar char="•"/>
            </a:pPr>
            <a:r>
              <a:rPr lang="de-DE" sz="2000" dirty="0"/>
              <a:t>Psychologische Belastung: Ausgrenzung, Isolation, Scham</a:t>
            </a:r>
          </a:p>
          <a:p>
            <a:pPr>
              <a:spcAft>
                <a:spcPts val="600"/>
              </a:spcAft>
              <a:buFont typeface="Arial" panose="020B0604020202020204" pitchFamily="34" charset="0"/>
              <a:buChar char="•"/>
            </a:pPr>
            <a:r>
              <a:rPr lang="de-DE" sz="2000" dirty="0"/>
              <a:t>Ursachen: Geringe Einkommen, hohe Lebenshaltungskosten, prekäre Jobs, Trennung, Krankheit</a:t>
            </a:r>
          </a:p>
          <a:p>
            <a:pPr>
              <a:spcAft>
                <a:spcPts val="600"/>
              </a:spcAft>
            </a:pPr>
            <a:endParaRPr lang="de-DE" sz="2000" dirty="0"/>
          </a:p>
          <a:p>
            <a:pPr>
              <a:spcAft>
                <a:spcPts val="600"/>
              </a:spcAft>
              <a:buNone/>
            </a:pPr>
            <a:r>
              <a:rPr lang="de-DE" sz="2000" b="1" dirty="0"/>
              <a:t>Ungleichheit im Wohlstand</a:t>
            </a:r>
          </a:p>
          <a:p>
            <a:pPr>
              <a:spcAft>
                <a:spcPts val="600"/>
              </a:spcAft>
              <a:buFont typeface="Arial" panose="020B0604020202020204" pitchFamily="34" charset="0"/>
              <a:buChar char="•"/>
            </a:pPr>
            <a:r>
              <a:rPr lang="de-DE" sz="2000" dirty="0"/>
              <a:t>Wirtschaftswachstum erreicht nicht alle</a:t>
            </a:r>
          </a:p>
          <a:p>
            <a:pPr>
              <a:spcAft>
                <a:spcPts val="600"/>
              </a:spcAft>
              <a:buFont typeface="Arial" panose="020B0604020202020204" pitchFamily="34" charset="0"/>
              <a:buChar char="•"/>
            </a:pPr>
            <a:r>
              <a:rPr lang="de-DE" sz="2000" dirty="0"/>
              <a:t>Löhne in der Privatwirtschaft real gesunken</a:t>
            </a:r>
          </a:p>
          <a:p>
            <a:pPr>
              <a:spcAft>
                <a:spcPts val="600"/>
              </a:spcAft>
              <a:buFont typeface="Arial" panose="020B0604020202020204" pitchFamily="34" charset="0"/>
              <a:buChar char="•"/>
            </a:pPr>
            <a:r>
              <a:rPr lang="de-DE" sz="2000" dirty="0"/>
              <a:t>Hohe Mieten, teure Ballungszentren, wachsende Einkommensschere</a:t>
            </a:r>
          </a:p>
          <a:p>
            <a:pPr>
              <a:spcAft>
                <a:spcPts val="600"/>
              </a:spcAft>
              <a:buFont typeface="Arial" panose="020B0604020202020204" pitchFamily="34" charset="0"/>
              <a:buChar char="•"/>
            </a:pPr>
            <a:r>
              <a:rPr lang="de-DE" sz="2000" b="1" dirty="0"/>
              <a:t>Einkommensverteilung</a:t>
            </a:r>
            <a:r>
              <a:rPr lang="de-DE" sz="2000" dirty="0"/>
              <a:t>:</a:t>
            </a:r>
          </a:p>
          <a:p>
            <a:pPr marL="742950" lvl="1" indent="-285750">
              <a:spcAft>
                <a:spcPts val="600"/>
              </a:spcAft>
              <a:buFont typeface="Arial" panose="020B0604020202020204" pitchFamily="34" charset="0"/>
              <a:buChar char="•"/>
            </a:pPr>
            <a:r>
              <a:rPr lang="de-DE" sz="2000" dirty="0"/>
              <a:t>13.483 verdienen über 75.000 € brutto/Jahr</a:t>
            </a:r>
          </a:p>
          <a:p>
            <a:pPr marL="742950" lvl="1" indent="-285750">
              <a:spcAft>
                <a:spcPts val="600"/>
              </a:spcAft>
              <a:buFont typeface="Arial" panose="020B0604020202020204" pitchFamily="34" charset="0"/>
              <a:buChar char="•"/>
            </a:pPr>
            <a:r>
              <a:rPr lang="de-DE" sz="2000" dirty="0"/>
              <a:t>113.416 verdienen unter 10.000 € brutto/Jahr</a:t>
            </a:r>
          </a:p>
          <a:p>
            <a:pPr>
              <a:spcAft>
                <a:spcPts val="600"/>
              </a:spcAft>
              <a:buFont typeface="Arial" panose="020B0604020202020204" pitchFamily="34" charset="0"/>
              <a:buChar char="•"/>
            </a:pPr>
            <a:r>
              <a:rPr lang="de-DE" sz="2000" b="1" dirty="0"/>
              <a:t>Folge</a:t>
            </a:r>
            <a:r>
              <a:rPr lang="de-DE" sz="2000" dirty="0"/>
              <a:t>: Mittelschicht wird ausgehöhlt, soziale Gerechtigkeit nimmt ab.</a:t>
            </a:r>
          </a:p>
        </p:txBody>
      </p:sp>
      <p:sp>
        <p:nvSpPr>
          <p:cNvPr id="7" name="Textfeld 6">
            <a:extLst>
              <a:ext uri="{FF2B5EF4-FFF2-40B4-BE49-F238E27FC236}">
                <a16:creationId xmlns:a16="http://schemas.microsoft.com/office/drawing/2014/main" xmlns="" id="{640C2B9E-F51B-0806-EEBC-1353075BCFA4}"/>
              </a:ext>
            </a:extLst>
          </p:cNvPr>
          <p:cNvSpPr txBox="1"/>
          <p:nvPr/>
        </p:nvSpPr>
        <p:spPr>
          <a:xfrm>
            <a:off x="92661" y="6590430"/>
            <a:ext cx="6928625" cy="246221"/>
          </a:xfrm>
          <a:prstGeom prst="rect">
            <a:avLst/>
          </a:prstGeom>
          <a:solidFill>
            <a:schemeClr val="accent1">
              <a:lumMod val="75000"/>
            </a:schemeClr>
          </a:solidFill>
        </p:spPr>
        <p:txBody>
          <a:bodyPr wrap="square">
            <a:spAutoFit/>
          </a:bodyPr>
          <a:lstStyle/>
          <a:p>
            <a:r>
              <a:rPr lang="de-DE" sz="1000" dirty="0">
                <a:solidFill>
                  <a:schemeClr val="bg1"/>
                </a:solidFill>
              </a:rPr>
              <a:t>Das Raiffeisen Magazin, Ausgabe 6/19, </a:t>
            </a:r>
            <a:r>
              <a:rPr lang="de-DE" sz="1000" dirty="0">
                <a:solidFill>
                  <a:schemeClr val="bg1"/>
                </a:solidFill>
                <a:hlinkClick r:id="rId2">
                  <a:extLst>
                    <a:ext uri="{A12FA001-AC4F-418D-AE19-62706E023703}">
                      <ahyp:hlinkClr xmlns:ahyp="http://schemas.microsoft.com/office/drawing/2018/hyperlinkcolor" xmlns="" val="tx"/>
                    </a:ext>
                  </a:extLst>
                </a:hlinkClick>
              </a:rPr>
              <a:t>https://magazin.raiffeisen.it/die-schere-zwischen-arm-und-reich/</a:t>
            </a:r>
            <a:r>
              <a:rPr lang="de-DE" sz="1000" dirty="0">
                <a:solidFill>
                  <a:schemeClr val="bg1"/>
                </a:solidFill>
              </a:rPr>
              <a:t> </a:t>
            </a:r>
          </a:p>
        </p:txBody>
      </p:sp>
    </p:spTree>
    <p:extLst>
      <p:ext uri="{BB962C8B-B14F-4D97-AF65-F5344CB8AC3E}">
        <p14:creationId xmlns:p14="http://schemas.microsoft.com/office/powerpoint/2010/main" val="3609133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F237C25D-5FDF-904A-EBF4-3172F116DEFB}"/>
              </a:ext>
            </a:extLst>
          </p:cNvPr>
          <p:cNvSpPr>
            <a:spLocks noGrp="1"/>
          </p:cNvSpPr>
          <p:nvPr>
            <p:ph type="ftr" sz="quarter" idx="11"/>
          </p:nvPr>
        </p:nvSpPr>
        <p:spPr>
          <a:xfrm>
            <a:off x="0" y="6492875"/>
            <a:ext cx="1643233"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2049" name="Picture 1" descr="page1image65436288">
            <a:extLst>
              <a:ext uri="{FF2B5EF4-FFF2-40B4-BE49-F238E27FC236}">
                <a16:creationId xmlns:a16="http://schemas.microsoft.com/office/drawing/2014/main" xmlns="" id="{185B1D0F-5878-5DF7-B59B-ACF9AABF6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21"/>
          <a:stretch/>
        </p:blipFill>
        <p:spPr bwMode="auto">
          <a:xfrm>
            <a:off x="446358" y="790334"/>
            <a:ext cx="11288485" cy="471765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xmlns="" id="{70A54891-AB20-155E-EAF4-3671C561E028}"/>
              </a:ext>
            </a:extLst>
          </p:cNvPr>
          <p:cNvSpPr txBox="1"/>
          <p:nvPr/>
        </p:nvSpPr>
        <p:spPr>
          <a:xfrm>
            <a:off x="65315" y="5569545"/>
            <a:ext cx="12050572" cy="1200329"/>
          </a:xfrm>
          <a:prstGeom prst="rect">
            <a:avLst/>
          </a:prstGeom>
          <a:solidFill>
            <a:schemeClr val="bg1">
              <a:lumMod val="95000"/>
            </a:schemeClr>
          </a:solidFill>
        </p:spPr>
        <p:txBody>
          <a:bodyPr wrap="square" rtlCol="0">
            <a:spAutoFit/>
          </a:bodyPr>
          <a:lstStyle/>
          <a:p>
            <a:pPr algn="ctr"/>
            <a:r>
              <a:rPr lang="de-DE" dirty="0"/>
              <a:t>Preissteigerungen vor allem bei Lebensmittel u. Haushaltswaren bis zu 25% in 2 ½ Jahren! </a:t>
            </a:r>
            <a:r>
              <a:rPr lang="de-DE" sz="1800" dirty="0">
                <a:effectLst/>
                <a:latin typeface="ArialMT"/>
              </a:rPr>
              <a:t>Grundnahrungsmittel wie Milch und Olivenöl besonders betroffen. </a:t>
            </a:r>
            <a:r>
              <a:rPr lang="de-DE" dirty="0"/>
              <a:t>Einzig und allein die Energie, nach dem Gas- und Öl-Schock zu Beginn des Ukrainekrieges (2022), sowie Obst und Gemüse haben sich bis Juli 2024 eingependelt, wobei aber der Sommer aufgrund des Angebotes preisdämpfend wirkt.</a:t>
            </a:r>
          </a:p>
        </p:txBody>
      </p:sp>
      <p:sp>
        <p:nvSpPr>
          <p:cNvPr id="4" name="Textfeld 3">
            <a:extLst>
              <a:ext uri="{FF2B5EF4-FFF2-40B4-BE49-F238E27FC236}">
                <a16:creationId xmlns:a16="http://schemas.microsoft.com/office/drawing/2014/main" xmlns="" id="{2182955B-F2E3-8638-759F-40F8FC96DE91}"/>
              </a:ext>
            </a:extLst>
          </p:cNvPr>
          <p:cNvSpPr txBox="1"/>
          <p:nvPr/>
        </p:nvSpPr>
        <p:spPr>
          <a:xfrm>
            <a:off x="414508" y="5235198"/>
            <a:ext cx="2457450" cy="246221"/>
          </a:xfrm>
          <a:prstGeom prst="rect">
            <a:avLst/>
          </a:prstGeom>
          <a:noFill/>
        </p:spPr>
        <p:txBody>
          <a:bodyPr wrap="square">
            <a:spAutoFit/>
          </a:bodyPr>
          <a:lstStyle/>
          <a:p>
            <a:r>
              <a:rPr lang="de-DE" sz="1000" dirty="0"/>
              <a:t>ASTAT-Info  60/ Dezember 2024, </a:t>
            </a:r>
          </a:p>
        </p:txBody>
      </p:sp>
      <p:sp>
        <p:nvSpPr>
          <p:cNvPr id="5" name="Textfeld 4">
            <a:extLst>
              <a:ext uri="{FF2B5EF4-FFF2-40B4-BE49-F238E27FC236}">
                <a16:creationId xmlns:a16="http://schemas.microsoft.com/office/drawing/2014/main" xmlns="" id="{1C29AE2C-EA8F-1238-DE16-C75AAF356B44}"/>
              </a:ext>
            </a:extLst>
          </p:cNvPr>
          <p:cNvSpPr txBox="1"/>
          <p:nvPr/>
        </p:nvSpPr>
        <p:spPr>
          <a:xfrm>
            <a:off x="2133600" y="144003"/>
            <a:ext cx="7358105" cy="646331"/>
          </a:xfrm>
          <a:prstGeom prst="rect">
            <a:avLst/>
          </a:prstGeom>
          <a:noFill/>
        </p:spPr>
        <p:txBody>
          <a:bodyPr wrap="none" rtlCol="0">
            <a:spAutoFit/>
          </a:bodyPr>
          <a:lstStyle/>
          <a:p>
            <a:r>
              <a:rPr lang="de-DE" sz="3600" dirty="0">
                <a:solidFill>
                  <a:schemeClr val="tx1">
                    <a:lumMod val="65000"/>
                    <a:lumOff val="35000"/>
                  </a:schemeClr>
                </a:solidFill>
              </a:rPr>
              <a:t>Konsumgüter Preissteigerungen</a:t>
            </a:r>
          </a:p>
        </p:txBody>
      </p:sp>
    </p:spTree>
    <p:extLst>
      <p:ext uri="{BB962C8B-B14F-4D97-AF65-F5344CB8AC3E}">
        <p14:creationId xmlns:p14="http://schemas.microsoft.com/office/powerpoint/2010/main" val="1804662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2924C7-AB86-8F9E-C3A1-1339990A3F3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xmlns="" id="{A7A7924D-D701-3AC4-38CD-9A2CA5DCE474}"/>
              </a:ext>
            </a:extLst>
          </p:cNvPr>
          <p:cNvPicPr>
            <a:picLocks noChangeAspect="1"/>
          </p:cNvPicPr>
          <p:nvPr/>
        </p:nvPicPr>
        <p:blipFill>
          <a:blip r:embed="rId2"/>
          <a:srcRect l="6630" t="29080" r="49718" b="51186"/>
          <a:stretch/>
        </p:blipFill>
        <p:spPr>
          <a:xfrm>
            <a:off x="736024" y="0"/>
            <a:ext cx="10617776" cy="6792632"/>
          </a:xfrm>
          <a:prstGeom prst="rect">
            <a:avLst/>
          </a:prstGeom>
        </p:spPr>
      </p:pic>
      <p:sp>
        <p:nvSpPr>
          <p:cNvPr id="7" name="Fußzeilenplatzhalter 1">
            <a:extLst>
              <a:ext uri="{FF2B5EF4-FFF2-40B4-BE49-F238E27FC236}">
                <a16:creationId xmlns:a16="http://schemas.microsoft.com/office/drawing/2014/main" xmlns="" id="{1B233989-DA77-1C71-8FAB-2C807C42A76B}"/>
              </a:ext>
            </a:extLst>
          </p:cNvPr>
          <p:cNvSpPr>
            <a:spLocks noGrp="1"/>
          </p:cNvSpPr>
          <p:nvPr>
            <p:ph type="ftr" sz="quarter" idx="11"/>
          </p:nvPr>
        </p:nvSpPr>
        <p:spPr>
          <a:xfrm>
            <a:off x="9969500" y="6427507"/>
            <a:ext cx="1582938"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spTree>
    <p:extLst>
      <p:ext uri="{BB962C8B-B14F-4D97-AF65-F5344CB8AC3E}">
        <p14:creationId xmlns:p14="http://schemas.microsoft.com/office/powerpoint/2010/main" val="1291141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6A188E-30FD-6C88-61C9-EAE67B1BC08C}"/>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290641F1-415D-874E-33A5-E5192CA0AD28}"/>
              </a:ext>
            </a:extLst>
          </p:cNvPr>
          <p:cNvSpPr>
            <a:spLocks noGrp="1"/>
          </p:cNvSpPr>
          <p:nvPr>
            <p:ph type="ftr" sz="quarter" idx="11"/>
          </p:nvPr>
        </p:nvSpPr>
        <p:spPr>
          <a:xfrm>
            <a:off x="5738497" y="8020845"/>
            <a:ext cx="3134241" cy="365125"/>
          </a:xfrm>
        </p:spPr>
        <p:txBody>
          <a:bodyPr/>
          <a:lstStyle/>
          <a:p>
            <a:r>
              <a:rPr lang="it-IT">
                <a:solidFill>
                  <a:prstClr val="black"/>
                </a:solidFill>
              </a:rPr>
              <a:t>O. Peterlini, unibz.it</a:t>
            </a:r>
            <a:endParaRPr lang="en-US">
              <a:solidFill>
                <a:prstClr val="black"/>
              </a:solidFill>
            </a:endParaRPr>
          </a:p>
        </p:txBody>
      </p:sp>
      <p:pic>
        <p:nvPicPr>
          <p:cNvPr id="5" name="Grafik 4">
            <a:extLst>
              <a:ext uri="{FF2B5EF4-FFF2-40B4-BE49-F238E27FC236}">
                <a16:creationId xmlns:a16="http://schemas.microsoft.com/office/drawing/2014/main" xmlns="" id="{9259F22C-1282-A83D-9A51-5682DBE45FED}"/>
              </a:ext>
            </a:extLst>
          </p:cNvPr>
          <p:cNvPicPr>
            <a:picLocks noChangeAspect="1"/>
          </p:cNvPicPr>
          <p:nvPr/>
        </p:nvPicPr>
        <p:blipFill>
          <a:blip r:embed="rId2"/>
          <a:srcRect l="7053" t="48135" r="49929" b="32808"/>
          <a:stretch/>
        </p:blipFill>
        <p:spPr>
          <a:xfrm>
            <a:off x="852834" y="207846"/>
            <a:ext cx="10139047" cy="6356239"/>
          </a:xfrm>
          <a:prstGeom prst="rect">
            <a:avLst/>
          </a:prstGeom>
        </p:spPr>
      </p:pic>
    </p:spTree>
    <p:extLst>
      <p:ext uri="{BB962C8B-B14F-4D97-AF65-F5344CB8AC3E}">
        <p14:creationId xmlns:p14="http://schemas.microsoft.com/office/powerpoint/2010/main" val="1415891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5A63DC11-CBD2-C73E-B981-29A82F837377}"/>
              </a:ext>
            </a:extLst>
          </p:cNvPr>
          <p:cNvSpPr>
            <a:spLocks noGrp="1"/>
          </p:cNvSpPr>
          <p:nvPr>
            <p:ph type="ftr" sz="quarter" idx="11"/>
          </p:nvPr>
        </p:nvSpPr>
        <p:spPr>
          <a:xfrm>
            <a:off x="10196887" y="6553624"/>
            <a:ext cx="1701668" cy="365125"/>
          </a:xfrm>
        </p:spPr>
        <p:txBody>
          <a:bodyPr/>
          <a:lstStyle/>
          <a:p>
            <a:r>
              <a:rPr lang="it-IT">
                <a:solidFill>
                  <a:prstClr val="black"/>
                </a:solidFill>
              </a:rPr>
              <a:t>O. Peterlini, unibz.it</a:t>
            </a:r>
            <a:endParaRPr lang="en-US" dirty="0">
              <a:solidFill>
                <a:prstClr val="black"/>
              </a:solidFill>
            </a:endParaRPr>
          </a:p>
        </p:txBody>
      </p:sp>
      <p:sp>
        <p:nvSpPr>
          <p:cNvPr id="6" name="Textfeld 5">
            <a:extLst>
              <a:ext uri="{FF2B5EF4-FFF2-40B4-BE49-F238E27FC236}">
                <a16:creationId xmlns:a16="http://schemas.microsoft.com/office/drawing/2014/main" xmlns="" id="{1D84F126-C8DB-F883-0D79-37F1AEC09B70}"/>
              </a:ext>
            </a:extLst>
          </p:cNvPr>
          <p:cNvSpPr txBox="1"/>
          <p:nvPr/>
        </p:nvSpPr>
        <p:spPr>
          <a:xfrm>
            <a:off x="391417" y="1294646"/>
            <a:ext cx="5976726" cy="4555093"/>
          </a:xfrm>
          <a:prstGeom prst="rect">
            <a:avLst/>
          </a:prstGeom>
          <a:solidFill>
            <a:schemeClr val="bg2"/>
          </a:solidFill>
          <a:ln>
            <a:solidFill>
              <a:schemeClr val="bg1">
                <a:lumMod val="50000"/>
              </a:schemeClr>
            </a:solidFill>
          </a:ln>
        </p:spPr>
        <p:txBody>
          <a:bodyPr wrap="square">
            <a:spAutoFit/>
          </a:bodyPr>
          <a:lstStyle/>
          <a:p>
            <a:pPr marL="285750" indent="-285750">
              <a:spcAft>
                <a:spcPts val="1200"/>
              </a:spcAft>
              <a:buFont typeface="Wingdings" pitchFamily="2" charset="2"/>
              <a:buChar char="q"/>
            </a:pPr>
            <a:r>
              <a:rPr lang="de-DE" sz="2000" b="1" dirty="0"/>
              <a:t>Arbeiterausbeutung</a:t>
            </a:r>
            <a:r>
              <a:rPr lang="de-DE" sz="2000" dirty="0"/>
              <a:t> in der ersten Phase der Industriellen Revolution → neues politisches Bewusstsein → </a:t>
            </a:r>
          </a:p>
          <a:p>
            <a:pPr marL="285750" indent="-285750">
              <a:spcAft>
                <a:spcPts val="1200"/>
              </a:spcAft>
              <a:buFont typeface="Wingdings" pitchFamily="2" charset="2"/>
              <a:buChar char="q"/>
            </a:pPr>
            <a:r>
              <a:rPr lang="de-DE" sz="2000" dirty="0"/>
              <a:t>Entwicklung kommunistischer Thesen </a:t>
            </a:r>
            <a:r>
              <a:rPr lang="de-DE" sz="2000" b="1" dirty="0"/>
              <a:t>Karl Marx</a:t>
            </a:r>
            <a:r>
              <a:rPr lang="de-DE" sz="2000" dirty="0"/>
              <a:t> (1818–1883) mit </a:t>
            </a:r>
            <a:r>
              <a:rPr lang="de-DE" sz="2000" b="1" dirty="0"/>
              <a:t>Friedrich Engels</a:t>
            </a:r>
            <a:r>
              <a:rPr lang="de-DE" sz="2000" dirty="0"/>
              <a:t> (1820–1895) → </a:t>
            </a:r>
            <a:r>
              <a:rPr lang="de-DE" sz="2000" i="1" dirty="0"/>
              <a:t>Manifest der Kommunistischen Partei</a:t>
            </a:r>
          </a:p>
          <a:p>
            <a:pPr marL="285750" indent="-285750">
              <a:spcAft>
                <a:spcPts val="1200"/>
              </a:spcAft>
              <a:buFont typeface="Wingdings" pitchFamily="2" charset="2"/>
              <a:buChar char="q"/>
            </a:pPr>
            <a:r>
              <a:rPr lang="de-DE" sz="2000" b="1" dirty="0"/>
              <a:t>Kommunismus</a:t>
            </a:r>
            <a:r>
              <a:rPr lang="de-DE" sz="2000" dirty="0"/>
              <a:t>: wirtschaftliche, soziale Gleichberechtigung, gemeinsame Produktionsmittel öffentlich, </a:t>
            </a:r>
          </a:p>
          <a:p>
            <a:pPr marL="285750" indent="-285750">
              <a:spcAft>
                <a:spcPts val="1200"/>
              </a:spcAft>
              <a:buFont typeface="Wingdings" pitchFamily="2" charset="2"/>
              <a:buChar char="q"/>
            </a:pPr>
            <a:r>
              <a:rPr lang="de-DE" sz="2000" b="1" dirty="0"/>
              <a:t>Lenin &amp; Stalin</a:t>
            </a:r>
            <a:r>
              <a:rPr lang="de-DE" sz="2000" dirty="0"/>
              <a:t>: brutale Diktatur → Verrat an marxistischen Idealen, Missachtung der Menschenrechte → Kommunismus in Verruf</a:t>
            </a:r>
          </a:p>
        </p:txBody>
      </p:sp>
      <p:sp>
        <p:nvSpPr>
          <p:cNvPr id="7" name="Textfeld 6">
            <a:extLst>
              <a:ext uri="{FF2B5EF4-FFF2-40B4-BE49-F238E27FC236}">
                <a16:creationId xmlns:a16="http://schemas.microsoft.com/office/drawing/2014/main" xmlns="" id="{D31A138C-B3C8-B2AE-3C58-42265351F664}"/>
              </a:ext>
            </a:extLst>
          </p:cNvPr>
          <p:cNvSpPr txBox="1"/>
          <p:nvPr/>
        </p:nvSpPr>
        <p:spPr>
          <a:xfrm>
            <a:off x="643039" y="258902"/>
            <a:ext cx="10610597" cy="646331"/>
          </a:xfrm>
          <a:prstGeom prst="rect">
            <a:avLst/>
          </a:prstGeom>
          <a:noFill/>
        </p:spPr>
        <p:txBody>
          <a:bodyPr wrap="none" rtlCol="0">
            <a:spAutoFit/>
          </a:bodyPr>
          <a:lstStyle/>
          <a:p>
            <a:r>
              <a:rPr lang="de-DE" sz="3600" b="1" dirty="0">
                <a:solidFill>
                  <a:schemeClr val="tx2"/>
                </a:solidFill>
                <a:effectLst>
                  <a:outerShdw blurRad="31750" dist="25400" dir="5400000" algn="tl" rotWithShape="0">
                    <a:srgbClr val="000000">
                      <a:alpha val="25000"/>
                    </a:srgbClr>
                  </a:outerShdw>
                </a:effectLst>
                <a:latin typeface="+mj-lt"/>
                <a:ea typeface="+mj-ea"/>
                <a:cs typeface="+mj-cs"/>
              </a:rPr>
              <a:t>Kommunismus – von Diktatoren missbraucht</a:t>
            </a:r>
          </a:p>
        </p:txBody>
      </p:sp>
      <p:pic>
        <p:nvPicPr>
          <p:cNvPr id="11" name="Grafik 10" descr="Ein Bild, das Text, Mann, Menschliches Gesicht, Bart enthält.&#10;&#10;KI-generierte Inhalte können fehlerhaft sein.">
            <a:extLst>
              <a:ext uri="{FF2B5EF4-FFF2-40B4-BE49-F238E27FC236}">
                <a16:creationId xmlns:a16="http://schemas.microsoft.com/office/drawing/2014/main" xmlns="" id="{F1B867D4-C1CF-CA0D-5679-1D5D42976385}"/>
              </a:ext>
            </a:extLst>
          </p:cNvPr>
          <p:cNvPicPr>
            <a:picLocks noChangeAspect="1"/>
          </p:cNvPicPr>
          <p:nvPr/>
        </p:nvPicPr>
        <p:blipFill>
          <a:blip r:embed="rId2"/>
          <a:stretch>
            <a:fillRect/>
          </a:stretch>
        </p:blipFill>
        <p:spPr>
          <a:xfrm>
            <a:off x="6726204" y="1250481"/>
            <a:ext cx="5258977" cy="5258977"/>
          </a:xfrm>
          <a:prstGeom prst="rect">
            <a:avLst/>
          </a:prstGeom>
        </p:spPr>
      </p:pic>
    </p:spTree>
    <p:extLst>
      <p:ext uri="{BB962C8B-B14F-4D97-AF65-F5344CB8AC3E}">
        <p14:creationId xmlns:p14="http://schemas.microsoft.com/office/powerpoint/2010/main" val="151694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xmlns="" id="{6D5A9FD0-C1FA-6CF5-3353-D6BDBD57E939}"/>
              </a:ext>
            </a:extLst>
          </p:cNvPr>
          <p:cNvSpPr txBox="1"/>
          <p:nvPr/>
        </p:nvSpPr>
        <p:spPr>
          <a:xfrm>
            <a:off x="146957" y="943222"/>
            <a:ext cx="6357257" cy="5216813"/>
          </a:xfrm>
          <a:prstGeom prst="rect">
            <a:avLst/>
          </a:prstGeom>
          <a:solidFill>
            <a:schemeClr val="bg1">
              <a:lumMod val="95000"/>
            </a:schemeClr>
          </a:solidFill>
          <a:ln>
            <a:solidFill>
              <a:schemeClr val="bg1">
                <a:lumMod val="50000"/>
              </a:schemeClr>
            </a:solidFill>
          </a:ln>
        </p:spPr>
        <p:txBody>
          <a:bodyPr wrap="square">
            <a:spAutoFit/>
          </a:bodyPr>
          <a:lstStyle/>
          <a:p>
            <a:pPr>
              <a:buNone/>
            </a:pPr>
            <a:endParaRPr lang="de-DE" b="1" dirty="0"/>
          </a:p>
          <a:p>
            <a:pPr>
              <a:spcAft>
                <a:spcPts val="600"/>
              </a:spcAft>
              <a:buNone/>
            </a:pPr>
            <a:r>
              <a:rPr lang="de-DE" sz="1800" b="1" dirty="0"/>
              <a:t>Umfrage</a:t>
            </a:r>
            <a:r>
              <a:rPr lang="de-DE" sz="1800" dirty="0"/>
              <a:t> von </a:t>
            </a:r>
            <a:r>
              <a:rPr lang="de-DE" sz="1800" dirty="0" err="1"/>
              <a:t>Eurac</a:t>
            </a:r>
            <a:r>
              <a:rPr lang="de-DE" sz="1800" dirty="0"/>
              <a:t> Research &amp; ASTAT (Okt.–Dez. 2024</a:t>
            </a:r>
            <a:endParaRPr lang="de-DE" b="1" dirty="0"/>
          </a:p>
          <a:p>
            <a:pPr>
              <a:spcAft>
                <a:spcPts val="600"/>
              </a:spcAft>
              <a:buNone/>
            </a:pPr>
            <a:r>
              <a:rPr lang="de-DE" b="1" dirty="0"/>
              <a:t>Ergebnis:</a:t>
            </a:r>
            <a:r>
              <a:rPr lang="de-DE" dirty="0"/>
              <a:t> Über 1/3 der Südtiroler hat Probleme mit Wohnkosten</a:t>
            </a:r>
          </a:p>
          <a:p>
            <a:pPr>
              <a:spcAft>
                <a:spcPts val="600"/>
              </a:spcAft>
              <a:buNone/>
            </a:pPr>
            <a:r>
              <a:rPr lang="de-DE" b="1" dirty="0"/>
              <a:t>Größte Gründe:</a:t>
            </a:r>
            <a:endParaRPr lang="de-DE" dirty="0"/>
          </a:p>
          <a:p>
            <a:pPr>
              <a:spcAft>
                <a:spcPts val="600"/>
              </a:spcAft>
              <a:buFont typeface="Arial" panose="020B0604020202020204" pitchFamily="34" charset="0"/>
              <a:buChar char="•"/>
            </a:pPr>
            <a:r>
              <a:rPr lang="de-DE" dirty="0"/>
              <a:t> Hohe Immobilien- &amp; Mietpreise (80 %)</a:t>
            </a:r>
          </a:p>
          <a:p>
            <a:pPr>
              <a:spcAft>
                <a:spcPts val="600"/>
              </a:spcAft>
              <a:buFont typeface="Arial" panose="020B0604020202020204" pitchFamily="34" charset="0"/>
              <a:buChar char="•"/>
            </a:pPr>
            <a:r>
              <a:rPr lang="de-DE" dirty="0"/>
              <a:t> Hohe Zinssätze &amp; Kredithürden (39 %)</a:t>
            </a:r>
          </a:p>
          <a:p>
            <a:pPr>
              <a:spcAft>
                <a:spcPts val="600"/>
              </a:spcAft>
              <a:buFont typeface="Arial" panose="020B0604020202020204" pitchFamily="34" charset="0"/>
              <a:buChar char="•"/>
            </a:pPr>
            <a:r>
              <a:rPr lang="de-DE" dirty="0"/>
              <a:t> Zweitwohnungen (38 %), Immobilienspekulation (33 %), Leerstand (29 %)</a:t>
            </a:r>
          </a:p>
          <a:p>
            <a:pPr>
              <a:spcAft>
                <a:spcPts val="600"/>
              </a:spcAft>
              <a:buFont typeface="Arial" panose="020B0604020202020204" pitchFamily="34" charset="0"/>
              <a:buChar char="•"/>
            </a:pPr>
            <a:r>
              <a:rPr lang="de-DE" dirty="0"/>
              <a:t> Bürokratie (24 %), fehlende Unterstützung für Geringverdiener (22 %)</a:t>
            </a:r>
          </a:p>
          <a:p>
            <a:pPr>
              <a:spcAft>
                <a:spcPts val="600"/>
              </a:spcAft>
              <a:buNone/>
            </a:pPr>
            <a:r>
              <a:rPr lang="de-DE" b="1" dirty="0"/>
              <a:t>Zusätzliche Belastung:</a:t>
            </a:r>
            <a:r>
              <a:rPr lang="de-DE" dirty="0"/>
              <a:t> Nebenkosten (Strom, Heizung etc.)</a:t>
            </a:r>
          </a:p>
          <a:p>
            <a:pPr>
              <a:spcAft>
                <a:spcPts val="600"/>
              </a:spcAft>
              <a:buFont typeface="Arial" panose="020B0604020202020204" pitchFamily="34" charset="0"/>
              <a:buChar char="•"/>
            </a:pPr>
            <a:r>
              <a:rPr lang="de-DE" b="1" dirty="0"/>
              <a:t> Am stärksten betroffen:</a:t>
            </a:r>
          </a:p>
          <a:p>
            <a:pPr>
              <a:spcAft>
                <a:spcPts val="600"/>
              </a:spcAft>
              <a:buFont typeface="Arial" panose="020B0604020202020204" pitchFamily="34" charset="0"/>
              <a:buChar char="•"/>
            </a:pPr>
            <a:r>
              <a:rPr lang="de-DE" dirty="0"/>
              <a:t>Bozen stärkerer Wohnkostendruck (45 % vs. 34 % Landesdurchschnitt)</a:t>
            </a:r>
          </a:p>
        </p:txBody>
      </p:sp>
      <p:sp>
        <p:nvSpPr>
          <p:cNvPr id="6" name="Textfeld 5">
            <a:extLst>
              <a:ext uri="{FF2B5EF4-FFF2-40B4-BE49-F238E27FC236}">
                <a16:creationId xmlns:a16="http://schemas.microsoft.com/office/drawing/2014/main" xmlns="" id="{8F4BFB63-22DE-3FBD-E16E-972600A59FCA}"/>
              </a:ext>
            </a:extLst>
          </p:cNvPr>
          <p:cNvSpPr txBox="1"/>
          <p:nvPr/>
        </p:nvSpPr>
        <p:spPr>
          <a:xfrm>
            <a:off x="2974522" y="97972"/>
            <a:ext cx="6101442" cy="954107"/>
          </a:xfrm>
          <a:prstGeom prst="rect">
            <a:avLst/>
          </a:prstGeom>
          <a:noFill/>
        </p:spPr>
        <p:txBody>
          <a:bodyPr wrap="square">
            <a:spAutoFit/>
          </a:bodyPr>
          <a:lstStyle/>
          <a:p>
            <a:pPr algn="ctr"/>
            <a:r>
              <a:rPr lang="de-DE" sz="2800" b="1" dirty="0"/>
              <a:t>Wohnen – für viele da schwerste Problem</a:t>
            </a:r>
            <a:r>
              <a:rPr lang="de-DE" sz="2800" dirty="0"/>
              <a:t> </a:t>
            </a:r>
          </a:p>
        </p:txBody>
      </p:sp>
      <p:sp>
        <p:nvSpPr>
          <p:cNvPr id="8" name="Textfeld 7">
            <a:extLst>
              <a:ext uri="{FF2B5EF4-FFF2-40B4-BE49-F238E27FC236}">
                <a16:creationId xmlns:a16="http://schemas.microsoft.com/office/drawing/2014/main" xmlns="" id="{5C4BDA17-B81F-E280-28C3-EC2256534B64}"/>
              </a:ext>
            </a:extLst>
          </p:cNvPr>
          <p:cNvSpPr txBox="1"/>
          <p:nvPr/>
        </p:nvSpPr>
        <p:spPr>
          <a:xfrm>
            <a:off x="146957" y="6400536"/>
            <a:ext cx="6515101" cy="430887"/>
          </a:xfrm>
          <a:prstGeom prst="rect">
            <a:avLst/>
          </a:prstGeom>
          <a:solidFill>
            <a:schemeClr val="accent1">
              <a:lumMod val="75000"/>
            </a:schemeClr>
          </a:solidFill>
          <a:ln>
            <a:solidFill>
              <a:schemeClr val="bg1">
                <a:lumMod val="50000"/>
              </a:schemeClr>
            </a:solidFill>
          </a:ln>
        </p:spPr>
        <p:txBody>
          <a:bodyPr wrap="square">
            <a:spAutoFit/>
          </a:bodyPr>
          <a:lstStyle/>
          <a:p>
            <a:pPr>
              <a:buNone/>
            </a:pPr>
            <a:r>
              <a:rPr lang="de-DE" sz="1200" b="1" dirty="0">
                <a:solidFill>
                  <a:schemeClr val="bg1"/>
                </a:solidFill>
              </a:rPr>
              <a:t>Umfrage</a:t>
            </a:r>
            <a:r>
              <a:rPr lang="de-DE" sz="1200" dirty="0">
                <a:solidFill>
                  <a:schemeClr val="bg1"/>
                </a:solidFill>
              </a:rPr>
              <a:t> von </a:t>
            </a:r>
            <a:r>
              <a:rPr lang="de-DE" sz="1200" dirty="0" err="1">
                <a:solidFill>
                  <a:schemeClr val="bg1"/>
                </a:solidFill>
              </a:rPr>
              <a:t>Eurac</a:t>
            </a:r>
            <a:r>
              <a:rPr lang="de-DE" sz="1200" dirty="0">
                <a:solidFill>
                  <a:schemeClr val="bg1"/>
                </a:solidFill>
              </a:rPr>
              <a:t> Research &amp; ASTAT (Okt.–Dez. 2024, 954 Personen)</a:t>
            </a:r>
          </a:p>
          <a:p>
            <a:pPr>
              <a:buNone/>
            </a:pPr>
            <a:r>
              <a:rPr lang="de-DE" sz="1000" dirty="0">
                <a:solidFill>
                  <a:schemeClr val="bg1"/>
                </a:solidFill>
                <a:hlinkClick r:id="rId2">
                  <a:extLst>
                    <a:ext uri="{A12FA001-AC4F-418D-AE19-62706E023703}">
                      <ahyp:hlinkClr xmlns:ahyp="http://schemas.microsoft.com/office/drawing/2018/hyperlinkcolor" xmlns="" val="tx"/>
                    </a:ext>
                  </a:extLst>
                </a:hlinkClick>
              </a:rPr>
              <a:t>https://works.eurac.edu/Wohnkostendruck-zwischen-%C3%96kologie-Politik-und-Gesellschaft.pdf</a:t>
            </a:r>
            <a:r>
              <a:rPr lang="de-DE" sz="1000" dirty="0">
                <a:solidFill>
                  <a:schemeClr val="bg1"/>
                </a:solidFill>
              </a:rPr>
              <a:t> </a:t>
            </a:r>
          </a:p>
        </p:txBody>
      </p:sp>
      <p:sp>
        <p:nvSpPr>
          <p:cNvPr id="9" name="Textfeld 8">
            <a:extLst>
              <a:ext uri="{FF2B5EF4-FFF2-40B4-BE49-F238E27FC236}">
                <a16:creationId xmlns:a16="http://schemas.microsoft.com/office/drawing/2014/main" xmlns="" id="{AEBBF2AB-06C6-49E5-4CCE-3B4A71FB4767}"/>
              </a:ext>
            </a:extLst>
          </p:cNvPr>
          <p:cNvSpPr txBox="1"/>
          <p:nvPr/>
        </p:nvSpPr>
        <p:spPr>
          <a:xfrm>
            <a:off x="6662057" y="4144099"/>
            <a:ext cx="5085923" cy="2015936"/>
          </a:xfrm>
          <a:prstGeom prst="rect">
            <a:avLst/>
          </a:prstGeom>
          <a:solidFill>
            <a:schemeClr val="bg2"/>
          </a:solidFill>
          <a:ln>
            <a:solidFill>
              <a:schemeClr val="bg1">
                <a:lumMod val="50000"/>
              </a:schemeClr>
            </a:solidFill>
          </a:ln>
        </p:spPr>
        <p:txBody>
          <a:bodyPr wrap="square" rtlCol="0">
            <a:spAutoFit/>
          </a:bodyPr>
          <a:lstStyle/>
          <a:p>
            <a:pPr marL="342900" indent="-342900">
              <a:spcAft>
                <a:spcPts val="600"/>
              </a:spcAft>
              <a:buFont typeface="Wingdings" pitchFamily="2" charset="2"/>
              <a:buChar char="v"/>
            </a:pPr>
            <a:r>
              <a:rPr lang="de-DE" sz="2000" dirty="0">
                <a:solidFill>
                  <a:srgbClr val="FF0000"/>
                </a:solidFill>
              </a:rPr>
              <a:t>In den 1970 bis 90er Jahren konnte sich noch eine einfache Arbeitnehmer-Familie mit der Wohnbauhilfe des Landes ein kleines Reihenhaus bauen.</a:t>
            </a:r>
          </a:p>
          <a:p>
            <a:pPr marL="342900" indent="-342900">
              <a:spcAft>
                <a:spcPts val="600"/>
              </a:spcAft>
              <a:buFont typeface="Wingdings" pitchFamily="2" charset="2"/>
              <a:buChar char="v"/>
            </a:pPr>
            <a:r>
              <a:rPr lang="de-DE" sz="2000" dirty="0">
                <a:solidFill>
                  <a:srgbClr val="FF0000"/>
                </a:solidFill>
              </a:rPr>
              <a:t>Jetzt nicht mehr eine Wohnung</a:t>
            </a:r>
          </a:p>
        </p:txBody>
      </p:sp>
      <p:pic>
        <p:nvPicPr>
          <p:cNvPr id="1028" name="Picture 4" descr="DTFLR | Quartier Eggelsbergerin, Eggelsberg">
            <a:extLst>
              <a:ext uri="{FF2B5EF4-FFF2-40B4-BE49-F238E27FC236}">
                <a16:creationId xmlns:a16="http://schemas.microsoft.com/office/drawing/2014/main" xmlns="" id="{F6F8B0C0-9E39-1D83-A459-472907E8D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058" y="1052079"/>
            <a:ext cx="5085923" cy="28608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xmlns="" id="{81611207-3743-A65A-6388-93E56771A1E6}"/>
              </a:ext>
            </a:extLst>
          </p:cNvPr>
          <p:cNvSpPr txBox="1"/>
          <p:nvPr/>
        </p:nvSpPr>
        <p:spPr>
          <a:xfrm>
            <a:off x="10296099" y="6492870"/>
            <a:ext cx="1451882" cy="246221"/>
          </a:xfrm>
          <a:prstGeom prst="rect">
            <a:avLst/>
          </a:prstGeom>
          <a:noFill/>
        </p:spPr>
        <p:txBody>
          <a:bodyPr wrap="square">
            <a:spAutoFit/>
          </a:bodyPr>
          <a:lstStyle/>
          <a:p>
            <a:r>
              <a:rPr lang="it-IT" sz="1000" dirty="0"/>
              <a:t>O. Peterlini, </a:t>
            </a:r>
            <a:r>
              <a:rPr lang="it-IT" sz="1000" dirty="0" err="1"/>
              <a:t>unibz.it</a:t>
            </a:r>
            <a:endParaRPr lang="en-US" sz="1000" dirty="0"/>
          </a:p>
        </p:txBody>
      </p:sp>
    </p:spTree>
    <p:extLst>
      <p:ext uri="{BB962C8B-B14F-4D97-AF65-F5344CB8AC3E}">
        <p14:creationId xmlns:p14="http://schemas.microsoft.com/office/powerpoint/2010/main" val="1040751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036FAED9-1012-E3E6-FD99-D6714D23B7B6}"/>
              </a:ext>
            </a:extLst>
          </p:cNvPr>
          <p:cNvSpPr>
            <a:spLocks noGrp="1"/>
          </p:cNvSpPr>
          <p:nvPr>
            <p:ph type="ftr" sz="quarter" idx="11"/>
          </p:nvPr>
        </p:nvSpPr>
        <p:spPr>
          <a:xfrm>
            <a:off x="8618610" y="6492875"/>
            <a:ext cx="3134241"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sp>
        <p:nvSpPr>
          <p:cNvPr id="3" name="Textfeld 2">
            <a:extLst>
              <a:ext uri="{FF2B5EF4-FFF2-40B4-BE49-F238E27FC236}">
                <a16:creationId xmlns:a16="http://schemas.microsoft.com/office/drawing/2014/main" xmlns="" id="{A0268609-91D2-DD9B-AEC0-B9EB89CC3077}"/>
              </a:ext>
            </a:extLst>
          </p:cNvPr>
          <p:cNvSpPr txBox="1"/>
          <p:nvPr/>
        </p:nvSpPr>
        <p:spPr>
          <a:xfrm>
            <a:off x="435431" y="1206499"/>
            <a:ext cx="6509656" cy="5016758"/>
          </a:xfrm>
          <a:prstGeom prst="rect">
            <a:avLst/>
          </a:prstGeom>
          <a:noFill/>
        </p:spPr>
        <p:txBody>
          <a:bodyPr wrap="square" rtlCol="0">
            <a:spAutoFit/>
          </a:bodyPr>
          <a:lstStyle/>
          <a:p>
            <a:pPr>
              <a:spcAft>
                <a:spcPts val="1200"/>
              </a:spcAft>
            </a:pPr>
            <a:r>
              <a:rPr lang="de-DE" sz="2000" b="1" kern="100" dirty="0">
                <a:solidFill>
                  <a:srgbClr val="1F3864"/>
                </a:solidFill>
                <a:latin typeface="+mj-lt"/>
              </a:rPr>
              <a:t>Niedrige Gehälter</a:t>
            </a:r>
          </a:p>
          <a:p>
            <a:pPr>
              <a:spcAft>
                <a:spcPts val="1200"/>
              </a:spcAft>
            </a:pPr>
            <a:r>
              <a:rPr lang="de-DE" sz="2000" b="1" kern="100" dirty="0">
                <a:solidFill>
                  <a:srgbClr val="1F3864"/>
                </a:solidFill>
                <a:latin typeface="+mj-lt"/>
              </a:rPr>
              <a:t>Hohe Preise</a:t>
            </a:r>
          </a:p>
          <a:p>
            <a:pPr>
              <a:spcAft>
                <a:spcPts val="1200"/>
              </a:spcAft>
            </a:pPr>
            <a:r>
              <a:rPr lang="de-DE" sz="2000" b="1" kern="100" dirty="0">
                <a:solidFill>
                  <a:srgbClr val="1F3864"/>
                </a:solidFill>
                <a:latin typeface="+mj-lt"/>
              </a:rPr>
              <a:t>Hohe Lebenshaltungskosten</a:t>
            </a:r>
          </a:p>
          <a:p>
            <a:pPr>
              <a:spcAft>
                <a:spcPts val="1200"/>
              </a:spcAft>
            </a:pPr>
            <a:r>
              <a:rPr lang="de-DE" sz="2000" b="1" kern="100" dirty="0">
                <a:solidFill>
                  <a:srgbClr val="1F3864"/>
                </a:solidFill>
                <a:latin typeface="+mj-lt"/>
              </a:rPr>
              <a:t>Hohe Wohnkosten</a:t>
            </a:r>
          </a:p>
          <a:p>
            <a:pPr>
              <a:spcAft>
                <a:spcPts val="1200"/>
              </a:spcAft>
            </a:pPr>
            <a:endParaRPr lang="de-DE" sz="2000" b="1" kern="100" dirty="0">
              <a:solidFill>
                <a:srgbClr val="1F3864"/>
              </a:solidFill>
              <a:latin typeface="+mj-lt"/>
            </a:endParaRPr>
          </a:p>
          <a:p>
            <a:pPr>
              <a:spcAft>
                <a:spcPts val="1200"/>
              </a:spcAft>
            </a:pPr>
            <a:r>
              <a:rPr lang="de-DE" sz="2000" b="1" kern="100" dirty="0">
                <a:solidFill>
                  <a:srgbClr val="1F3864"/>
                </a:solidFill>
                <a:latin typeface="+mj-lt"/>
              </a:rPr>
              <a:t>Die Folgen:</a:t>
            </a:r>
          </a:p>
          <a:p>
            <a:pPr marL="457200" indent="-457200">
              <a:spcAft>
                <a:spcPts val="1200"/>
              </a:spcAft>
              <a:buFont typeface="Wingdings" pitchFamily="2" charset="2"/>
              <a:buChar char="Ø"/>
            </a:pPr>
            <a:r>
              <a:rPr lang="de-DE" sz="2000" b="1" kern="100" dirty="0">
                <a:solidFill>
                  <a:srgbClr val="1F3864"/>
                </a:solidFill>
                <a:effectLst/>
                <a:latin typeface="+mj-lt"/>
                <a:ea typeface="Calibri" panose="020F0502020204030204" pitchFamily="34" charset="0"/>
              </a:rPr>
              <a:t>Abwanderung,</a:t>
            </a:r>
          </a:p>
          <a:p>
            <a:pPr marL="457200" indent="-457200">
              <a:spcAft>
                <a:spcPts val="1200"/>
              </a:spcAft>
              <a:buFont typeface="Wingdings" pitchFamily="2" charset="2"/>
              <a:buChar char="Ø"/>
            </a:pPr>
            <a:r>
              <a:rPr lang="de-DE" sz="2000" b="1" kern="100" dirty="0">
                <a:solidFill>
                  <a:srgbClr val="1F3864"/>
                </a:solidFill>
                <a:effectLst/>
                <a:latin typeface="+mj-lt"/>
                <a:ea typeface="Calibri" panose="020F0502020204030204" pitchFamily="34" charset="0"/>
              </a:rPr>
              <a:t>Personalmangel</a:t>
            </a:r>
          </a:p>
          <a:p>
            <a:pPr marL="457200" indent="-457200">
              <a:spcAft>
                <a:spcPts val="1200"/>
              </a:spcAft>
              <a:buFont typeface="Wingdings" pitchFamily="2" charset="2"/>
              <a:buChar char="Ø"/>
            </a:pPr>
            <a:r>
              <a:rPr lang="de-DE" sz="2000" b="1" kern="100" dirty="0">
                <a:solidFill>
                  <a:srgbClr val="1F3864"/>
                </a:solidFill>
                <a:effectLst/>
                <a:latin typeface="+mj-lt"/>
                <a:ea typeface="Calibri" panose="020F0502020204030204" pitchFamily="34" charset="0"/>
              </a:rPr>
              <a:t>Krise des Gesundheitssystems</a:t>
            </a:r>
          </a:p>
          <a:p>
            <a:pPr marL="457200" indent="-457200">
              <a:spcAft>
                <a:spcPts val="1200"/>
              </a:spcAft>
              <a:buFont typeface="Wingdings" pitchFamily="2" charset="2"/>
              <a:buChar char="Ø"/>
            </a:pPr>
            <a:r>
              <a:rPr lang="de-DE" sz="2000" b="1" kern="100" dirty="0">
                <a:solidFill>
                  <a:srgbClr val="1F3864"/>
                </a:solidFill>
                <a:latin typeface="+mj-lt"/>
                <a:ea typeface="Calibri" panose="020F0502020204030204" pitchFamily="34" charset="0"/>
              </a:rPr>
              <a:t>Zuwanderung von Arbeitskräften aus Italien</a:t>
            </a:r>
          </a:p>
          <a:p>
            <a:pPr marL="457200" indent="-457200">
              <a:spcAft>
                <a:spcPts val="1200"/>
              </a:spcAft>
              <a:buFont typeface="Wingdings" pitchFamily="2" charset="2"/>
              <a:buChar char="Ø"/>
            </a:pPr>
            <a:r>
              <a:rPr lang="de-DE" sz="2000" b="1" kern="100" dirty="0">
                <a:solidFill>
                  <a:srgbClr val="1F3864"/>
                </a:solidFill>
                <a:effectLst/>
                <a:latin typeface="+mj-lt"/>
                <a:ea typeface="Calibri" panose="020F0502020204030204" pitchFamily="34" charset="0"/>
              </a:rPr>
              <a:t>Autonomierechte , Zweisprachigkeit in Gefahr</a:t>
            </a:r>
            <a:endParaRPr lang="x-none" sz="2000" b="1" kern="100" dirty="0">
              <a:solidFill>
                <a:srgbClr val="1F3864"/>
              </a:solidFill>
              <a:effectLst/>
              <a:latin typeface="+mj-lt"/>
              <a:ea typeface="Calibri" panose="020F0502020204030204" pitchFamily="34" charset="0"/>
            </a:endParaRPr>
          </a:p>
        </p:txBody>
      </p:sp>
      <p:pic>
        <p:nvPicPr>
          <p:cNvPr id="3074" name="Picture 2" descr="AK: Lebensmittelpreise weiter zu hoch - wien.ORF.at">
            <a:extLst>
              <a:ext uri="{FF2B5EF4-FFF2-40B4-BE49-F238E27FC236}">
                <a16:creationId xmlns:a16="http://schemas.microsoft.com/office/drawing/2014/main" xmlns="" id="{CFA5CA7B-AD28-C710-FF9C-49EADA1EB4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6" t="1" r="24855" b="1527"/>
          <a:stretch/>
        </p:blipFill>
        <p:spPr bwMode="auto">
          <a:xfrm>
            <a:off x="7363027" y="1286457"/>
            <a:ext cx="4504546" cy="4856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xmlns="" id="{FBDA9C74-9C49-5900-8236-B205C05C693C}"/>
              </a:ext>
            </a:extLst>
          </p:cNvPr>
          <p:cNvSpPr txBox="1"/>
          <p:nvPr/>
        </p:nvSpPr>
        <p:spPr>
          <a:xfrm>
            <a:off x="4034142" y="223812"/>
            <a:ext cx="4584467" cy="769441"/>
          </a:xfrm>
          <a:prstGeom prst="rect">
            <a:avLst/>
          </a:prstGeom>
          <a:noFill/>
        </p:spPr>
        <p:txBody>
          <a:bodyPr wrap="square">
            <a:spAutoFit/>
          </a:bodyPr>
          <a:lstStyle/>
          <a:p>
            <a:pPr>
              <a:spcAft>
                <a:spcPts val="1200"/>
              </a:spcAft>
            </a:pPr>
            <a:r>
              <a:rPr lang="de-DE" sz="4400" b="1" kern="100" dirty="0">
                <a:solidFill>
                  <a:schemeClr val="bg1">
                    <a:lumMod val="50000"/>
                  </a:schemeClr>
                </a:solidFill>
                <a:latin typeface="+mj-lt"/>
              </a:rPr>
              <a:t>Abwanderung</a:t>
            </a:r>
          </a:p>
        </p:txBody>
      </p:sp>
    </p:spTree>
    <p:extLst>
      <p:ext uri="{BB962C8B-B14F-4D97-AF65-F5344CB8AC3E}">
        <p14:creationId xmlns:p14="http://schemas.microsoft.com/office/powerpoint/2010/main" val="869868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Reihe, Diagramm, Screenshot enthält.&#10;&#10;KI-generierte Inhalte können fehlerhaft sein.">
            <a:extLst>
              <a:ext uri="{FF2B5EF4-FFF2-40B4-BE49-F238E27FC236}">
                <a16:creationId xmlns:a16="http://schemas.microsoft.com/office/drawing/2014/main" xmlns="" id="{B152DCF1-9F16-0B1A-285B-586BE895A895}"/>
              </a:ext>
            </a:extLst>
          </p:cNvPr>
          <p:cNvPicPr>
            <a:picLocks noChangeAspect="1"/>
          </p:cNvPicPr>
          <p:nvPr/>
        </p:nvPicPr>
        <p:blipFill>
          <a:blip r:embed="rId2"/>
          <a:srcRect l="3950" r="1816"/>
          <a:stretch/>
        </p:blipFill>
        <p:spPr>
          <a:xfrm>
            <a:off x="3855227" y="1282700"/>
            <a:ext cx="7841473" cy="5575300"/>
          </a:xfrm>
          <a:prstGeom prst="rect">
            <a:avLst/>
          </a:prstGeom>
          <a:noFill/>
        </p:spPr>
      </p:pic>
      <p:sp>
        <p:nvSpPr>
          <p:cNvPr id="2" name="Fußzeilenplatzhalter 1">
            <a:extLst>
              <a:ext uri="{FF2B5EF4-FFF2-40B4-BE49-F238E27FC236}">
                <a16:creationId xmlns:a16="http://schemas.microsoft.com/office/drawing/2014/main" xmlns="" id="{48F77AEE-E8ED-9F68-02CA-5BA25BE46F4F}"/>
              </a:ext>
            </a:extLst>
          </p:cNvPr>
          <p:cNvSpPr>
            <a:spLocks noGrp="1"/>
          </p:cNvSpPr>
          <p:nvPr>
            <p:ph type="ftr" sz="quarter" idx="11"/>
          </p:nvPr>
        </p:nvSpPr>
        <p:spPr>
          <a:xfrm>
            <a:off x="139700" y="6400799"/>
            <a:ext cx="1465520" cy="365125"/>
          </a:xfrm>
        </p:spPr>
        <p:txBody>
          <a:bodyPr anchor="b">
            <a:normAutofit/>
          </a:bodyPr>
          <a:lstStyle/>
          <a:p>
            <a:pPr>
              <a:spcAft>
                <a:spcPts val="600"/>
              </a:spcAft>
            </a:pPr>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9" name="Title 3">
            <a:extLst>
              <a:ext uri="{FF2B5EF4-FFF2-40B4-BE49-F238E27FC236}">
                <a16:creationId xmlns:a16="http://schemas.microsoft.com/office/drawing/2014/main" xmlns="" id="{79B0B5B9-BE17-5514-1C1D-7D778FD8B956}"/>
              </a:ext>
            </a:extLst>
          </p:cNvPr>
          <p:cNvSpPr>
            <a:spLocks noGrp="1"/>
          </p:cNvSpPr>
          <p:nvPr>
            <p:ph type="title"/>
          </p:nvPr>
        </p:nvSpPr>
        <p:spPr>
          <a:xfrm>
            <a:off x="609600" y="50800"/>
            <a:ext cx="10972800" cy="1143000"/>
          </a:xfrm>
        </p:spPr>
        <p:txBody>
          <a:bodyPr/>
          <a:lstStyle/>
          <a:p>
            <a:pPr algn="ctr"/>
            <a:r>
              <a:rPr lang="de-DE" noProof="0" dirty="0"/>
              <a:t>Zu- und Abwanderungen </a:t>
            </a:r>
          </a:p>
        </p:txBody>
      </p:sp>
      <p:sp>
        <p:nvSpPr>
          <p:cNvPr id="6" name="Textfeld 5">
            <a:extLst>
              <a:ext uri="{FF2B5EF4-FFF2-40B4-BE49-F238E27FC236}">
                <a16:creationId xmlns:a16="http://schemas.microsoft.com/office/drawing/2014/main" xmlns="" id="{85E473FC-0532-89F4-0539-91D9698C0C85}"/>
              </a:ext>
            </a:extLst>
          </p:cNvPr>
          <p:cNvSpPr txBox="1"/>
          <p:nvPr/>
        </p:nvSpPr>
        <p:spPr>
          <a:xfrm>
            <a:off x="495300" y="2153482"/>
            <a:ext cx="2933700" cy="4247317"/>
          </a:xfrm>
          <a:prstGeom prst="rect">
            <a:avLst/>
          </a:prstGeom>
          <a:solidFill>
            <a:schemeClr val="bg2"/>
          </a:solidFill>
          <a:ln>
            <a:solidFill>
              <a:schemeClr val="bg1">
                <a:lumMod val="50000"/>
              </a:schemeClr>
            </a:solidFill>
          </a:ln>
        </p:spPr>
        <p:txBody>
          <a:bodyPr wrap="square">
            <a:spAutoFit/>
          </a:bodyPr>
          <a:lstStyle/>
          <a:p>
            <a:pPr marL="342900" indent="-342900">
              <a:spcAft>
                <a:spcPts val="600"/>
              </a:spcAft>
              <a:buFont typeface="Wingdings" pitchFamily="2" charset="2"/>
              <a:buChar char="v"/>
            </a:pPr>
            <a:r>
              <a:rPr lang="x-none" sz="2000" dirty="0">
                <a:solidFill>
                  <a:srgbClr val="1C1D21"/>
                </a:solidFill>
                <a:effectLst/>
                <a:ea typeface="Times New Roman" panose="02020603050405020304" pitchFamily="18" charset="0"/>
              </a:rPr>
              <a:t>Rund 1.500 Personen wandern jährlich von Südtirol nach Deutschland, Österreich oder die Schweiz aus, </a:t>
            </a:r>
          </a:p>
          <a:p>
            <a:pPr marL="342900" indent="-342900">
              <a:spcAft>
                <a:spcPts val="600"/>
              </a:spcAft>
              <a:buFont typeface="Wingdings" pitchFamily="2" charset="2"/>
              <a:buChar char="v"/>
            </a:pPr>
            <a:r>
              <a:rPr lang="x-none" sz="2000" dirty="0">
                <a:solidFill>
                  <a:srgbClr val="1C1D21"/>
                </a:solidFill>
                <a:effectLst/>
                <a:ea typeface="Times New Roman" panose="02020603050405020304" pitchFamily="18" charset="0"/>
              </a:rPr>
              <a:t>rund 500 wandern ein, </a:t>
            </a:r>
          </a:p>
          <a:p>
            <a:pPr marL="342900" indent="-342900">
              <a:spcAft>
                <a:spcPts val="600"/>
              </a:spcAft>
              <a:buFont typeface="Wingdings" pitchFamily="2" charset="2"/>
              <a:buChar char="v"/>
            </a:pPr>
            <a:r>
              <a:rPr lang="x-none" sz="2000" dirty="0">
                <a:solidFill>
                  <a:srgbClr val="1C1D21"/>
                </a:solidFill>
                <a:effectLst/>
                <a:ea typeface="Times New Roman" panose="02020603050405020304" pitchFamily="18" charset="0"/>
              </a:rPr>
              <a:t>Netto-Abwanderung von 1.000 Personen im Jahr.</a:t>
            </a:r>
            <a:r>
              <a:rPr lang="x-none" sz="2000" dirty="0">
                <a:solidFill>
                  <a:srgbClr val="212529"/>
                </a:solidFill>
                <a:effectLst/>
                <a:ea typeface="Times New Roman" panose="02020603050405020304" pitchFamily="18" charset="0"/>
              </a:rPr>
              <a:t> </a:t>
            </a:r>
            <a:endParaRPr lang="x-none" sz="2000" dirty="0">
              <a:effectLst/>
              <a:ea typeface="Times New Roman" panose="02020603050405020304" pitchFamily="18" charset="0"/>
            </a:endParaRPr>
          </a:p>
        </p:txBody>
      </p:sp>
    </p:spTree>
    <p:extLst>
      <p:ext uri="{BB962C8B-B14F-4D97-AF65-F5344CB8AC3E}">
        <p14:creationId xmlns:p14="http://schemas.microsoft.com/office/powerpoint/2010/main" val="3221960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xmlns="" id="{8054350B-350A-4C06-8D62-C51E6EC63C35}"/>
              </a:ext>
            </a:extLst>
          </p:cNvPr>
          <p:cNvSpPr>
            <a:spLocks noGrp="1"/>
          </p:cNvSpPr>
          <p:nvPr>
            <p:ph type="ftr" sz="quarter" idx="11"/>
          </p:nvPr>
        </p:nvSpPr>
        <p:spPr>
          <a:xfrm>
            <a:off x="9324" y="6400798"/>
            <a:ext cx="1506738"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itel 3">
            <a:extLst>
              <a:ext uri="{FF2B5EF4-FFF2-40B4-BE49-F238E27FC236}">
                <a16:creationId xmlns:a16="http://schemas.microsoft.com/office/drawing/2014/main" xmlns="" id="{1C95D2B9-1016-2CE1-8C1D-6F8855ADD6CB}"/>
              </a:ext>
            </a:extLst>
          </p:cNvPr>
          <p:cNvSpPr>
            <a:spLocks noGrp="1"/>
          </p:cNvSpPr>
          <p:nvPr>
            <p:ph type="title"/>
          </p:nvPr>
        </p:nvSpPr>
        <p:spPr>
          <a:xfrm>
            <a:off x="609600" y="92077"/>
            <a:ext cx="10972800" cy="1143000"/>
          </a:xfrm>
        </p:spPr>
        <p:txBody>
          <a:bodyPr>
            <a:normAutofit/>
          </a:bodyPr>
          <a:lstStyle/>
          <a:p>
            <a:pPr algn="ctr"/>
            <a:r>
              <a:rPr lang="de-DE" sz="3600" dirty="0"/>
              <a:t>10 Prozent jeden Jahrgangs wandern ab</a:t>
            </a:r>
          </a:p>
        </p:txBody>
      </p:sp>
      <p:pic>
        <p:nvPicPr>
          <p:cNvPr id="6" name="Grafik 5">
            <a:extLst>
              <a:ext uri="{FF2B5EF4-FFF2-40B4-BE49-F238E27FC236}">
                <a16:creationId xmlns:a16="http://schemas.microsoft.com/office/drawing/2014/main" xmlns="" id="{8BD5DC88-D82B-076F-05D8-FFF906635382}"/>
              </a:ext>
            </a:extLst>
          </p:cNvPr>
          <p:cNvPicPr>
            <a:picLocks noChangeAspect="1"/>
          </p:cNvPicPr>
          <p:nvPr/>
        </p:nvPicPr>
        <p:blipFill>
          <a:blip r:embed="rId2"/>
          <a:srcRect l="5187" t="34815" r="4925" b="26296"/>
          <a:stretch/>
        </p:blipFill>
        <p:spPr>
          <a:xfrm>
            <a:off x="3911469" y="1417639"/>
            <a:ext cx="8015745" cy="4907598"/>
          </a:xfrm>
          <a:prstGeom prst="rect">
            <a:avLst/>
          </a:prstGeom>
        </p:spPr>
      </p:pic>
      <p:sp>
        <p:nvSpPr>
          <p:cNvPr id="8" name="Textfeld 7">
            <a:extLst>
              <a:ext uri="{FF2B5EF4-FFF2-40B4-BE49-F238E27FC236}">
                <a16:creationId xmlns:a16="http://schemas.microsoft.com/office/drawing/2014/main" xmlns="" id="{EFB2E2B3-BD64-5A09-EB25-9B8BEDA24695}"/>
              </a:ext>
            </a:extLst>
          </p:cNvPr>
          <p:cNvSpPr txBox="1"/>
          <p:nvPr/>
        </p:nvSpPr>
        <p:spPr>
          <a:xfrm>
            <a:off x="152400" y="1417638"/>
            <a:ext cx="3619500" cy="4708981"/>
          </a:xfrm>
          <a:prstGeom prst="rect">
            <a:avLst/>
          </a:prstGeom>
          <a:solidFill>
            <a:schemeClr val="bg2"/>
          </a:solidFill>
        </p:spPr>
        <p:txBody>
          <a:bodyPr wrap="square">
            <a:spAutoFit/>
          </a:bodyPr>
          <a:lstStyle/>
          <a:p>
            <a:pPr marL="285750" indent="-285750">
              <a:spcAft>
                <a:spcPts val="1200"/>
              </a:spcAft>
              <a:buFont typeface="Wingdings" pitchFamily="2" charset="2"/>
              <a:buChar char="v"/>
            </a:pPr>
            <a:r>
              <a:rPr lang="x-none" sz="2000" dirty="0">
                <a:effectLst/>
                <a:ea typeface="Times New Roman" panose="02020603050405020304" pitchFamily="18" charset="0"/>
              </a:rPr>
              <a:t>1965 (dem Höchststand) 9.426 fast 10.000 Geburten,</a:t>
            </a:r>
          </a:p>
          <a:p>
            <a:pPr marL="285750" indent="-285750">
              <a:spcAft>
                <a:spcPts val="1200"/>
              </a:spcAft>
              <a:buFont typeface="Wingdings" pitchFamily="2" charset="2"/>
              <a:buChar char="v"/>
            </a:pPr>
            <a:r>
              <a:rPr lang="x-none" sz="2000" dirty="0">
                <a:effectLst/>
                <a:ea typeface="Times New Roman" panose="02020603050405020304" pitchFamily="18" charset="0"/>
              </a:rPr>
              <a:t> </a:t>
            </a:r>
            <a:r>
              <a:rPr lang="de-DE" sz="2000" dirty="0">
                <a:solidFill>
                  <a:srgbClr val="212529"/>
                </a:solidFill>
                <a:effectLst/>
                <a:ea typeface="Times New Roman" panose="02020603050405020304" pitchFamily="18" charset="0"/>
              </a:rPr>
              <a:t>2023 Südtirol 4.771 Geburten</a:t>
            </a:r>
            <a:endParaRPr lang="x-none" sz="2000" dirty="0">
              <a:effectLst/>
              <a:ea typeface="Times New Roman" panose="02020603050405020304" pitchFamily="18" charset="0"/>
            </a:endParaRPr>
          </a:p>
          <a:p>
            <a:pPr marL="285750" indent="-285750">
              <a:spcAft>
                <a:spcPts val="1200"/>
              </a:spcAft>
              <a:buFont typeface="Wingdings" pitchFamily="2" charset="2"/>
              <a:buChar char="v"/>
            </a:pPr>
            <a:r>
              <a:rPr lang="x-none" sz="2000" dirty="0">
                <a:effectLst/>
                <a:ea typeface="Times New Roman" panose="02020603050405020304" pitchFamily="18" charset="0"/>
              </a:rPr>
              <a:t>Jeder neue Jahrgang zählt weniger als 5.000 Personen, von davon wandern 1.000 jährlich ab, also rund 20 %.</a:t>
            </a:r>
          </a:p>
          <a:p>
            <a:pPr>
              <a:spcAft>
                <a:spcPts val="600"/>
              </a:spcAft>
            </a:pPr>
            <a:endParaRPr lang="x-none" dirty="0">
              <a:effectLst/>
              <a:ea typeface="Times New Roman" panose="02020603050405020304" pitchFamily="18" charset="0"/>
            </a:endParaRPr>
          </a:p>
          <a:p>
            <a:pPr>
              <a:spcAft>
                <a:spcPts val="600"/>
              </a:spcAft>
            </a:pPr>
            <a:endParaRPr lang="x-none" dirty="0">
              <a:effectLst/>
              <a:ea typeface="Times New Roman" panose="02020603050405020304" pitchFamily="18" charset="0"/>
            </a:endParaRPr>
          </a:p>
          <a:p>
            <a:pPr algn="just"/>
            <a:r>
              <a:rPr lang="de-DE" sz="1200" kern="100" dirty="0">
                <a:effectLst/>
                <a:ea typeface="Calibri" panose="020F0502020204030204" pitchFamily="34" charset="0"/>
                <a:cs typeface="Times New Roman" panose="02020603050405020304" pitchFamily="18" charset="0"/>
              </a:rPr>
              <a:t>ASTAT, Info 33/2024;</a:t>
            </a:r>
          </a:p>
          <a:p>
            <a:pPr algn="just"/>
            <a:r>
              <a:rPr lang="de-DE" sz="1200" kern="100" dirty="0">
                <a:effectLst/>
                <a:ea typeface="Calibri" panose="020F0502020204030204" pitchFamily="34" charset="0"/>
                <a:cs typeface="Times New Roman" panose="02020603050405020304" pitchFamily="18" charset="0"/>
              </a:rPr>
              <a:t>Statistisches Jahrbuch 1986, 83</a:t>
            </a:r>
            <a:endParaRPr lang="x-none" sz="1200" kern="100" dirty="0">
              <a:effectLst/>
              <a:ea typeface="Calibri" panose="020F050202020403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xmlns="" id="{A87D2139-59CB-D4A6-5450-3EF600BFF975}"/>
              </a:ext>
            </a:extLst>
          </p:cNvPr>
          <p:cNvSpPr txBox="1"/>
          <p:nvPr/>
        </p:nvSpPr>
        <p:spPr>
          <a:xfrm>
            <a:off x="4007556" y="6323133"/>
            <a:ext cx="7789333" cy="369332"/>
          </a:xfrm>
          <a:prstGeom prst="rect">
            <a:avLst/>
          </a:prstGeom>
          <a:solidFill>
            <a:schemeClr val="bg1">
              <a:lumMod val="95000"/>
            </a:schemeClr>
          </a:solidFill>
          <a:ln>
            <a:solidFill>
              <a:schemeClr val="bg1">
                <a:lumMod val="50000"/>
              </a:schemeClr>
            </a:solidFill>
          </a:ln>
        </p:spPr>
        <p:txBody>
          <a:bodyPr wrap="square" rtlCol="0">
            <a:spAutoFit/>
          </a:bodyPr>
          <a:lstStyle/>
          <a:p>
            <a:pPr algn="ctr"/>
            <a:r>
              <a:rPr lang="de-DE" dirty="0"/>
              <a:t>Geburten von 9.000 auf 4.771 (2023) gefallen</a:t>
            </a:r>
          </a:p>
        </p:txBody>
      </p:sp>
    </p:spTree>
    <p:extLst>
      <p:ext uri="{BB962C8B-B14F-4D97-AF65-F5344CB8AC3E}">
        <p14:creationId xmlns:p14="http://schemas.microsoft.com/office/powerpoint/2010/main" val="755683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E896F572-8529-F711-3870-AA8D83B039D9}"/>
              </a:ext>
            </a:extLst>
          </p:cNvPr>
          <p:cNvSpPr>
            <a:spLocks noGrp="1"/>
          </p:cNvSpPr>
          <p:nvPr>
            <p:ph idx="1"/>
          </p:nvPr>
        </p:nvSpPr>
        <p:spPr>
          <a:xfrm>
            <a:off x="279400" y="842963"/>
            <a:ext cx="11671300" cy="5473700"/>
          </a:xfrm>
          <a:solidFill>
            <a:schemeClr val="bg2"/>
          </a:solidFill>
        </p:spPr>
        <p:txBody>
          <a:bodyPr>
            <a:normAutofit fontScale="25000" lnSpcReduction="20000"/>
          </a:bodyPr>
          <a:lstStyle/>
          <a:p>
            <a:pPr marL="109728" indent="0">
              <a:lnSpc>
                <a:spcPct val="120000"/>
              </a:lnSpc>
              <a:spcBef>
                <a:spcPts val="0"/>
              </a:spcBef>
              <a:spcAft>
                <a:spcPts val="300"/>
              </a:spcAft>
              <a:buNone/>
            </a:pPr>
            <a:r>
              <a:rPr lang="de-DE" sz="8000" b="1" dirty="0"/>
              <a:t>Hausärztemangel</a:t>
            </a:r>
            <a:endParaRPr lang="de-DE" sz="8000" dirty="0"/>
          </a:p>
          <a:p>
            <a:pPr marL="742950" lvl="1" indent="-285750">
              <a:lnSpc>
                <a:spcPct val="120000"/>
              </a:lnSpc>
              <a:spcBef>
                <a:spcPts val="0"/>
              </a:spcBef>
              <a:spcAft>
                <a:spcPts val="300"/>
              </a:spcAft>
              <a:buFont typeface="Arial" panose="020B0604020202020204" pitchFamily="34" charset="0"/>
              <a:buChar char="•"/>
            </a:pPr>
            <a:r>
              <a:rPr lang="de-DE" sz="8000" dirty="0"/>
              <a:t>Fast </a:t>
            </a:r>
            <a:r>
              <a:rPr lang="de-DE" sz="8000" b="1" dirty="0"/>
              <a:t>80 unbesetzte Stellen</a:t>
            </a:r>
            <a:r>
              <a:rPr lang="de-DE" sz="8000" dirty="0"/>
              <a:t> aktuell</a:t>
            </a:r>
          </a:p>
          <a:p>
            <a:pPr marL="742950" lvl="1" indent="-285750">
              <a:lnSpc>
                <a:spcPct val="120000"/>
              </a:lnSpc>
              <a:spcBef>
                <a:spcPts val="0"/>
              </a:spcBef>
              <a:spcAft>
                <a:spcPts val="300"/>
              </a:spcAft>
              <a:buFont typeface="Arial" panose="020B0604020202020204" pitchFamily="34" charset="0"/>
              <a:buChar char="•"/>
            </a:pPr>
            <a:r>
              <a:rPr lang="de-DE" sz="8000" dirty="0"/>
              <a:t>Bis </a:t>
            </a:r>
            <a:r>
              <a:rPr lang="de-DE" sz="8000" b="1" dirty="0"/>
              <a:t>2031</a:t>
            </a:r>
            <a:r>
              <a:rPr lang="de-DE" sz="8000" dirty="0"/>
              <a:t>: </a:t>
            </a:r>
            <a:r>
              <a:rPr lang="de-DE" sz="8000" b="1" dirty="0"/>
              <a:t>Über 100 Pensionierungen</a:t>
            </a:r>
            <a:r>
              <a:rPr lang="de-DE" sz="8000" dirty="0"/>
              <a:t> erwartet</a:t>
            </a:r>
          </a:p>
          <a:p>
            <a:pPr marL="742950" lvl="1" indent="-285750">
              <a:lnSpc>
                <a:spcPct val="120000"/>
              </a:lnSpc>
              <a:spcBef>
                <a:spcPts val="0"/>
              </a:spcBef>
              <a:spcAft>
                <a:spcPts val="300"/>
              </a:spcAft>
              <a:buFont typeface="Arial" panose="020B0604020202020204" pitchFamily="34" charset="0"/>
              <a:buChar char="•"/>
            </a:pPr>
            <a:r>
              <a:rPr lang="de-DE" sz="8000" dirty="0"/>
              <a:t>Laut </a:t>
            </a:r>
            <a:r>
              <a:rPr lang="de-DE" sz="8000" b="1" dirty="0"/>
              <a:t>Stiftung </a:t>
            </a:r>
            <a:r>
              <a:rPr lang="de-DE" sz="8000" b="1" dirty="0" err="1"/>
              <a:t>Gimbe</a:t>
            </a:r>
            <a:r>
              <a:rPr lang="de-DE" sz="8000" dirty="0"/>
              <a:t> fehlen </a:t>
            </a:r>
            <a:r>
              <a:rPr lang="de-DE" sz="8000" b="1" dirty="0"/>
              <a:t>mindestens 142 Hausärzte</a:t>
            </a:r>
            <a:r>
              <a:rPr lang="de-DE" sz="8000" dirty="0"/>
              <a:t> (auf Basis von 1.200 Patienten/Arzt)</a:t>
            </a:r>
          </a:p>
          <a:p>
            <a:pPr marL="109728" indent="0">
              <a:lnSpc>
                <a:spcPct val="120000"/>
              </a:lnSpc>
              <a:spcBef>
                <a:spcPts val="0"/>
              </a:spcBef>
              <a:spcAft>
                <a:spcPts val="300"/>
              </a:spcAft>
              <a:buNone/>
            </a:pPr>
            <a:r>
              <a:rPr lang="de-DE" sz="8000" b="1" dirty="0"/>
              <a:t>Krankenhausärztemangel</a:t>
            </a:r>
          </a:p>
          <a:p>
            <a:pPr marL="742950" lvl="1" indent="-285750">
              <a:lnSpc>
                <a:spcPct val="120000"/>
              </a:lnSpc>
              <a:spcBef>
                <a:spcPts val="0"/>
              </a:spcBef>
              <a:spcAft>
                <a:spcPts val="300"/>
              </a:spcAft>
              <a:buFont typeface="Arial" panose="020B0604020202020204" pitchFamily="34" charset="0"/>
              <a:buChar char="•"/>
            </a:pPr>
            <a:r>
              <a:rPr lang="de-DE" sz="8000" b="1" dirty="0"/>
              <a:t>307,7 Vollzeitäquivalente</a:t>
            </a:r>
            <a:r>
              <a:rPr lang="de-DE" sz="8000" dirty="0"/>
              <a:t> fehlen im Gesundheitssektor</a:t>
            </a:r>
          </a:p>
          <a:p>
            <a:pPr marL="742950" lvl="1" indent="-285750">
              <a:lnSpc>
                <a:spcPct val="120000"/>
              </a:lnSpc>
              <a:spcBef>
                <a:spcPts val="0"/>
              </a:spcBef>
              <a:spcAft>
                <a:spcPts val="300"/>
              </a:spcAft>
              <a:buFont typeface="Arial" panose="020B0604020202020204" pitchFamily="34" charset="0"/>
              <a:buChar char="•"/>
            </a:pPr>
            <a:r>
              <a:rPr lang="de-DE" sz="8000" dirty="0"/>
              <a:t>Davon betrifft ein erheblicher Anteil die </a:t>
            </a:r>
            <a:r>
              <a:rPr lang="de-DE" sz="8000" b="1" dirty="0"/>
              <a:t>Krankenhäuser</a:t>
            </a:r>
          </a:p>
          <a:p>
            <a:pPr marL="109728" lvl="1" indent="0">
              <a:lnSpc>
                <a:spcPct val="120000"/>
              </a:lnSpc>
              <a:spcBef>
                <a:spcPts val="0"/>
              </a:spcBef>
              <a:spcAft>
                <a:spcPts val="300"/>
              </a:spcAft>
              <a:buSzPct val="68000"/>
              <a:buNone/>
            </a:pPr>
            <a:r>
              <a:rPr lang="de-DE" sz="8000" b="1" dirty="0"/>
              <a:t>Immer mehr privat</a:t>
            </a:r>
          </a:p>
          <a:p>
            <a:pPr marL="742950" lvl="1" indent="-285750">
              <a:lnSpc>
                <a:spcPct val="120000"/>
              </a:lnSpc>
              <a:spcBef>
                <a:spcPts val="0"/>
              </a:spcBef>
              <a:spcAft>
                <a:spcPts val="300"/>
              </a:spcAft>
              <a:buSzPct val="68000"/>
              <a:buFont typeface="Arial" panose="020B0604020202020204" pitchFamily="34" charset="0"/>
              <a:buChar char="•"/>
            </a:pPr>
            <a:r>
              <a:rPr lang="de-DE" sz="8000" dirty="0"/>
              <a:t>Da die Gehälter nicht mithalten können, praktizieren immer mehr Ärzteprivat und in privaten Kliniken</a:t>
            </a:r>
          </a:p>
          <a:p>
            <a:pPr marL="109728" lvl="1" indent="0">
              <a:lnSpc>
                <a:spcPct val="120000"/>
              </a:lnSpc>
              <a:spcBef>
                <a:spcPts val="0"/>
              </a:spcBef>
              <a:spcAft>
                <a:spcPts val="300"/>
              </a:spcAft>
              <a:buSzPct val="68000"/>
              <a:buNone/>
            </a:pPr>
            <a:r>
              <a:rPr lang="de-DE" sz="8000" b="1" dirty="0"/>
              <a:t>Gefahr einer Zwei-Klassenmedizin</a:t>
            </a:r>
          </a:p>
          <a:p>
            <a:pPr marL="742950" lvl="1" indent="-285750">
              <a:lnSpc>
                <a:spcPct val="120000"/>
              </a:lnSpc>
              <a:spcBef>
                <a:spcPts val="0"/>
              </a:spcBef>
              <a:spcAft>
                <a:spcPts val="300"/>
              </a:spcAft>
              <a:buSzPct val="68000"/>
              <a:buFont typeface="Arial" panose="020B0604020202020204" pitchFamily="34" charset="0"/>
              <a:buChar char="•"/>
            </a:pPr>
            <a:r>
              <a:rPr lang="de-DE" sz="8000" dirty="0"/>
              <a:t>Während die einen sich auf lange Wartezeiten einstellen müssen, lässt sich, wer kann, privat behandeln</a:t>
            </a:r>
          </a:p>
          <a:p>
            <a:pPr marL="109728" lvl="1" indent="0">
              <a:lnSpc>
                <a:spcPct val="120000"/>
              </a:lnSpc>
              <a:spcBef>
                <a:spcPts val="0"/>
              </a:spcBef>
              <a:spcAft>
                <a:spcPts val="300"/>
              </a:spcAft>
              <a:buSzPct val="68000"/>
              <a:buNone/>
            </a:pPr>
            <a:r>
              <a:rPr lang="de-DE" sz="8000" b="1" dirty="0"/>
              <a:t>Zweisprachigkeit aufgeweicht</a:t>
            </a:r>
          </a:p>
          <a:p>
            <a:pPr marL="109728" lvl="1" indent="0">
              <a:lnSpc>
                <a:spcPct val="120000"/>
              </a:lnSpc>
              <a:spcBef>
                <a:spcPts val="0"/>
              </a:spcBef>
              <a:spcAft>
                <a:spcPts val="300"/>
              </a:spcAft>
              <a:buSzPct val="68000"/>
              <a:buNone/>
            </a:pPr>
            <a:r>
              <a:rPr lang="de-DE" sz="8000" b="1" dirty="0"/>
              <a:t>Flucht in die private Krankenversicherung</a:t>
            </a:r>
          </a:p>
          <a:p>
            <a:pPr>
              <a:lnSpc>
                <a:spcPct val="120000"/>
              </a:lnSpc>
              <a:buNone/>
            </a:pPr>
            <a:endParaRPr lang="de-DE" sz="2100" b="1" dirty="0"/>
          </a:p>
        </p:txBody>
      </p:sp>
      <p:sp>
        <p:nvSpPr>
          <p:cNvPr id="3" name="Fußzeilenplatzhalter 2">
            <a:extLst>
              <a:ext uri="{FF2B5EF4-FFF2-40B4-BE49-F238E27FC236}">
                <a16:creationId xmlns:a16="http://schemas.microsoft.com/office/drawing/2014/main" xmlns="" id="{645ACF2E-89FC-7A19-63C0-CC2ECFFD1A05}"/>
              </a:ext>
            </a:extLst>
          </p:cNvPr>
          <p:cNvSpPr>
            <a:spLocks noGrp="1"/>
          </p:cNvSpPr>
          <p:nvPr>
            <p:ph type="ftr" sz="quarter" idx="11"/>
          </p:nvPr>
        </p:nvSpPr>
        <p:spPr>
          <a:xfrm>
            <a:off x="279400" y="6492875"/>
            <a:ext cx="1468638"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itel 3">
            <a:extLst>
              <a:ext uri="{FF2B5EF4-FFF2-40B4-BE49-F238E27FC236}">
                <a16:creationId xmlns:a16="http://schemas.microsoft.com/office/drawing/2014/main" xmlns="" id="{6FBD651F-3EBE-784B-A492-57A11A4B19D0}"/>
              </a:ext>
            </a:extLst>
          </p:cNvPr>
          <p:cNvSpPr>
            <a:spLocks noGrp="1"/>
          </p:cNvSpPr>
          <p:nvPr>
            <p:ph type="title"/>
          </p:nvPr>
        </p:nvSpPr>
        <p:spPr>
          <a:xfrm>
            <a:off x="609600" y="88126"/>
            <a:ext cx="10972800" cy="813574"/>
          </a:xfrm>
        </p:spPr>
        <p:txBody>
          <a:bodyPr>
            <a:normAutofit/>
          </a:bodyPr>
          <a:lstStyle/>
          <a:p>
            <a:pPr algn="ctr"/>
            <a:r>
              <a:rPr lang="de-DE" sz="3600" b="1" dirty="0"/>
              <a:t>Ärztemangel in Südtirol</a:t>
            </a:r>
            <a:endParaRPr lang="de-DE" sz="3600" dirty="0"/>
          </a:p>
        </p:txBody>
      </p:sp>
      <p:sp>
        <p:nvSpPr>
          <p:cNvPr id="6" name="Textfeld 5">
            <a:extLst>
              <a:ext uri="{FF2B5EF4-FFF2-40B4-BE49-F238E27FC236}">
                <a16:creationId xmlns:a16="http://schemas.microsoft.com/office/drawing/2014/main" xmlns="" id="{980F8CFA-59B4-554F-0702-BF2EBD9786BF}"/>
              </a:ext>
            </a:extLst>
          </p:cNvPr>
          <p:cNvSpPr txBox="1"/>
          <p:nvPr/>
        </p:nvSpPr>
        <p:spPr>
          <a:xfrm>
            <a:off x="2298700" y="6375400"/>
            <a:ext cx="9652000" cy="553998"/>
          </a:xfrm>
          <a:prstGeom prst="rect">
            <a:avLst/>
          </a:prstGeom>
          <a:solidFill>
            <a:schemeClr val="bg1"/>
          </a:solidFill>
        </p:spPr>
        <p:txBody>
          <a:bodyPr wrap="square">
            <a:spAutoFit/>
          </a:bodyPr>
          <a:lstStyle/>
          <a:p>
            <a:pPr>
              <a:buNone/>
            </a:pPr>
            <a:r>
              <a:rPr lang="de-DE" sz="1000" b="1" dirty="0"/>
              <a:t>Quellen</a:t>
            </a:r>
            <a:r>
              <a:rPr lang="de-DE" sz="1000" dirty="0"/>
              <a:t>: Stiftung </a:t>
            </a:r>
            <a:r>
              <a:rPr lang="de-DE" sz="1000" dirty="0" err="1"/>
              <a:t>Gimbe</a:t>
            </a:r>
            <a:r>
              <a:rPr lang="de-DE" sz="1000" dirty="0"/>
              <a:t>-Studie Oktober 2024 (Analyse zur Hausarztversorgung); Dolomiten 15.10.2024; ANSA </a:t>
            </a:r>
            <a:r>
              <a:rPr lang="de-DE" sz="1000" dirty="0">
                <a:hlinkClick r:id="rId2"/>
              </a:rPr>
              <a:t>https://ansabrasil.com.br/trentino/notizie/news_in_tedesco/2025/03/04/gimbe-trentino-suedtirol-fehlen-142-hausaerzte_8c0c3730-1762-4a05-8738-f57a88c8cf77.html</a:t>
            </a:r>
            <a:r>
              <a:rPr lang="de-DE" sz="1000" dirty="0"/>
              <a:t> (24.3.2025)</a:t>
            </a:r>
          </a:p>
        </p:txBody>
      </p:sp>
    </p:spTree>
    <p:extLst>
      <p:ext uri="{BB962C8B-B14F-4D97-AF65-F5344CB8AC3E}">
        <p14:creationId xmlns:p14="http://schemas.microsoft.com/office/powerpoint/2010/main" val="2217095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121D240A-C445-A1B2-B4AB-5CB631F9C129}"/>
              </a:ext>
            </a:extLst>
          </p:cNvPr>
          <p:cNvSpPr>
            <a:spLocks noGrp="1"/>
          </p:cNvSpPr>
          <p:nvPr>
            <p:ph idx="1"/>
          </p:nvPr>
        </p:nvSpPr>
        <p:spPr>
          <a:xfrm>
            <a:off x="316524" y="1065610"/>
            <a:ext cx="4737100" cy="5342335"/>
          </a:xfrm>
          <a:solidFill>
            <a:schemeClr val="bg2"/>
          </a:solidFill>
        </p:spPr>
        <p:txBody>
          <a:bodyPr>
            <a:normAutofit/>
          </a:bodyPr>
          <a:lstStyle/>
          <a:p>
            <a:pPr>
              <a:spcAft>
                <a:spcPts val="1200"/>
              </a:spcAft>
              <a:buFont typeface="Arial" panose="020B0604020202020204" pitchFamily="34" charset="0"/>
              <a:buChar char="•"/>
            </a:pPr>
            <a:r>
              <a:rPr lang="de-DE" sz="2000" b="1" dirty="0"/>
              <a:t>Kostenbelastung für private medizinische Leistungen</a:t>
            </a:r>
            <a:r>
              <a:rPr lang="de-DE" sz="2000" dirty="0"/>
              <a:t>:</a:t>
            </a:r>
          </a:p>
          <a:p>
            <a:pPr marL="742950" lvl="1" indent="-285750">
              <a:spcAft>
                <a:spcPts val="1200"/>
              </a:spcAft>
              <a:buFont typeface="Arial" panose="020B0604020202020204" pitchFamily="34" charset="0"/>
              <a:buChar char="•"/>
            </a:pPr>
            <a:r>
              <a:rPr lang="de-DE" sz="2000" dirty="0"/>
              <a:t>50 % der Menschen zahlten bis zu 500 € aus eigener Tasche</a:t>
            </a:r>
          </a:p>
          <a:p>
            <a:pPr marL="742950" lvl="1" indent="-285750">
              <a:spcAft>
                <a:spcPts val="1200"/>
              </a:spcAft>
              <a:buFont typeface="Arial" panose="020B0604020202020204" pitchFamily="34" charset="0"/>
              <a:buChar char="•"/>
            </a:pPr>
            <a:r>
              <a:rPr lang="de-DE" sz="2000" dirty="0"/>
              <a:t>25 % gaben mehr als 500 € für sich oder ihre Familie aus</a:t>
            </a:r>
          </a:p>
          <a:p>
            <a:pPr marL="742950" lvl="1" indent="-285750">
              <a:spcAft>
                <a:spcPts val="1200"/>
              </a:spcAft>
              <a:buFont typeface="Arial" panose="020B0604020202020204" pitchFamily="34" charset="0"/>
              <a:buChar char="•"/>
            </a:pPr>
            <a:r>
              <a:rPr lang="de-DE" sz="2000" dirty="0"/>
              <a:t>Lange Wartezeiten als Hauptgrund für die Nutzung privater Gesundheitsangebote</a:t>
            </a:r>
          </a:p>
          <a:p>
            <a:pPr>
              <a:spcAft>
                <a:spcPts val="1200"/>
              </a:spcAft>
              <a:buFont typeface="Arial" panose="020B0604020202020204" pitchFamily="34" charset="0"/>
              <a:buChar char="•"/>
            </a:pPr>
            <a:r>
              <a:rPr lang="de-DE" sz="2000" b="1" dirty="0"/>
              <a:t>Private Zusatzversicherungen gewinnen an Bedeutung</a:t>
            </a:r>
            <a:endParaRPr lang="de-DE" sz="2000" dirty="0"/>
          </a:p>
          <a:p>
            <a:endParaRPr lang="de-DE" dirty="0"/>
          </a:p>
        </p:txBody>
      </p:sp>
      <p:sp>
        <p:nvSpPr>
          <p:cNvPr id="3" name="Fußzeilenplatzhalter 2">
            <a:extLst>
              <a:ext uri="{FF2B5EF4-FFF2-40B4-BE49-F238E27FC236}">
                <a16:creationId xmlns:a16="http://schemas.microsoft.com/office/drawing/2014/main" xmlns="" id="{D1439D06-3926-35F0-BAF9-1939F97D1E88}"/>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itel 3">
            <a:extLst>
              <a:ext uri="{FF2B5EF4-FFF2-40B4-BE49-F238E27FC236}">
                <a16:creationId xmlns:a16="http://schemas.microsoft.com/office/drawing/2014/main" xmlns="" id="{DBCDBB1B-78D9-C1B9-4071-293FBC4E4436}"/>
              </a:ext>
            </a:extLst>
          </p:cNvPr>
          <p:cNvSpPr>
            <a:spLocks noGrp="1"/>
          </p:cNvSpPr>
          <p:nvPr>
            <p:ph type="title"/>
          </p:nvPr>
        </p:nvSpPr>
        <p:spPr/>
        <p:txBody>
          <a:bodyPr>
            <a:normAutofit fontScale="90000"/>
          </a:bodyPr>
          <a:lstStyle/>
          <a:p>
            <a:pPr algn="ctr"/>
            <a:r>
              <a:rPr lang="de-DE" b="1" dirty="0"/>
              <a:t>Gesundheitskosten &amp; Privatmedizin in Südtirol</a:t>
            </a:r>
            <a:endParaRPr lang="de-DE" dirty="0"/>
          </a:p>
        </p:txBody>
      </p:sp>
      <p:pic>
        <p:nvPicPr>
          <p:cNvPr id="1026" name="Picture 2" descr="Herzklappenchirurgie am Krankenhaus Bozen – Südtirol News">
            <a:extLst>
              <a:ext uri="{FF2B5EF4-FFF2-40B4-BE49-F238E27FC236}">
                <a16:creationId xmlns:a16="http://schemas.microsoft.com/office/drawing/2014/main" xmlns="" id="{F059A085-EDFF-8E7A-6DA2-DDFFD1106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59523"/>
            <a:ext cx="5251939" cy="3938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xmlns="" id="{A5F7FC46-3FF2-85ED-F5B2-E4A53334D917}"/>
              </a:ext>
            </a:extLst>
          </p:cNvPr>
          <p:cNvSpPr txBox="1"/>
          <p:nvPr/>
        </p:nvSpPr>
        <p:spPr>
          <a:xfrm>
            <a:off x="6288455" y="5398477"/>
            <a:ext cx="6101860" cy="946413"/>
          </a:xfrm>
          <a:prstGeom prst="rect">
            <a:avLst/>
          </a:prstGeom>
          <a:noFill/>
        </p:spPr>
        <p:txBody>
          <a:bodyPr wrap="square">
            <a:spAutoFit/>
          </a:bodyPr>
          <a:lstStyle/>
          <a:p>
            <a:pPr algn="l">
              <a:lnSpc>
                <a:spcPts val="2250"/>
              </a:lnSpc>
              <a:spcBef>
                <a:spcPts val="1050"/>
              </a:spcBef>
              <a:spcAft>
                <a:spcPts val="1050"/>
              </a:spcAft>
              <a:buNone/>
            </a:pPr>
            <a:r>
              <a:rPr lang="de-DE" b="0" i="0" dirty="0">
                <a:solidFill>
                  <a:srgbClr val="E60000"/>
                </a:solidFill>
                <a:effectLst/>
                <a:latin typeface="Fjalla One" panose="020F0502020204030204" pitchFamily="34" charset="0"/>
              </a:rPr>
              <a:t>100. Herzklappenprothese</a:t>
            </a:r>
          </a:p>
          <a:p>
            <a:pPr algn="l">
              <a:spcBef>
                <a:spcPts val="1125"/>
              </a:spcBef>
              <a:spcAft>
                <a:spcPts val="1125"/>
              </a:spcAft>
            </a:pPr>
            <a:r>
              <a:rPr lang="de-DE" b="0" i="0" dirty="0">
                <a:solidFill>
                  <a:srgbClr val="000000"/>
                </a:solidFill>
                <a:effectLst/>
                <a:latin typeface="Fjalla One" panose="020F0502020204030204" pitchFamily="34" charset="0"/>
              </a:rPr>
              <a:t>Herzklappenchirurgie am Krankenhaus Bozen</a:t>
            </a:r>
          </a:p>
        </p:txBody>
      </p:sp>
      <p:sp>
        <p:nvSpPr>
          <p:cNvPr id="8" name="Textfeld 7">
            <a:extLst>
              <a:ext uri="{FF2B5EF4-FFF2-40B4-BE49-F238E27FC236}">
                <a16:creationId xmlns:a16="http://schemas.microsoft.com/office/drawing/2014/main" xmlns="" id="{FBC52F1A-3253-FDBF-8DF3-55C0B1766199}"/>
              </a:ext>
            </a:extLst>
          </p:cNvPr>
          <p:cNvSpPr txBox="1"/>
          <p:nvPr/>
        </p:nvSpPr>
        <p:spPr>
          <a:xfrm>
            <a:off x="0" y="6649959"/>
            <a:ext cx="6199414" cy="246221"/>
          </a:xfrm>
          <a:prstGeom prst="rect">
            <a:avLst/>
          </a:prstGeom>
          <a:solidFill>
            <a:schemeClr val="accent1">
              <a:lumMod val="75000"/>
            </a:schemeClr>
          </a:solidFill>
        </p:spPr>
        <p:txBody>
          <a:bodyPr wrap="square">
            <a:spAutoFit/>
          </a:bodyPr>
          <a:lstStyle/>
          <a:p>
            <a:r>
              <a:rPr lang="de-DE" sz="1000" dirty="0">
                <a:solidFill>
                  <a:schemeClr val="bg1"/>
                </a:solidFill>
              </a:rPr>
              <a:t>https://</a:t>
            </a:r>
            <a:r>
              <a:rPr lang="de-DE" sz="1000" dirty="0" err="1">
                <a:solidFill>
                  <a:schemeClr val="bg1"/>
                </a:solidFill>
              </a:rPr>
              <a:t>www.suedtirolnews.it</a:t>
            </a:r>
            <a:r>
              <a:rPr lang="de-DE" sz="1000" dirty="0">
                <a:solidFill>
                  <a:schemeClr val="bg1"/>
                </a:solidFill>
              </a:rPr>
              <a:t>/</a:t>
            </a:r>
            <a:r>
              <a:rPr lang="de-DE" sz="1000" dirty="0" err="1">
                <a:solidFill>
                  <a:schemeClr val="bg1"/>
                </a:solidFill>
              </a:rPr>
              <a:t>chronik</a:t>
            </a:r>
            <a:r>
              <a:rPr lang="de-DE" sz="1000" dirty="0">
                <a:solidFill>
                  <a:schemeClr val="bg1"/>
                </a:solidFill>
              </a:rPr>
              <a:t>/</a:t>
            </a:r>
            <a:r>
              <a:rPr lang="de-DE" sz="1000" dirty="0" err="1">
                <a:solidFill>
                  <a:schemeClr val="bg1"/>
                </a:solidFill>
              </a:rPr>
              <a:t>herzklappenchirurgie</a:t>
            </a:r>
            <a:r>
              <a:rPr lang="de-DE" sz="1000" dirty="0">
                <a:solidFill>
                  <a:schemeClr val="bg1"/>
                </a:solidFill>
              </a:rPr>
              <a:t>-am-krankenhaus-bozen</a:t>
            </a:r>
          </a:p>
        </p:txBody>
      </p:sp>
    </p:spTree>
    <p:extLst>
      <p:ext uri="{BB962C8B-B14F-4D97-AF65-F5344CB8AC3E}">
        <p14:creationId xmlns:p14="http://schemas.microsoft.com/office/powerpoint/2010/main" val="1964846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xmlns="" id="{31741585-08CF-17E4-6793-03C7F57CC535}"/>
              </a:ext>
            </a:extLst>
          </p:cNvPr>
          <p:cNvSpPr>
            <a:spLocks noGrp="1"/>
          </p:cNvSpPr>
          <p:nvPr>
            <p:ph type="ftr" sz="quarter" idx="11"/>
          </p:nvPr>
        </p:nvSpPr>
        <p:spPr>
          <a:xfrm>
            <a:off x="88900" y="6407944"/>
            <a:ext cx="1433589"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8" name="Grafik 7">
            <a:extLst>
              <a:ext uri="{FF2B5EF4-FFF2-40B4-BE49-F238E27FC236}">
                <a16:creationId xmlns:a16="http://schemas.microsoft.com/office/drawing/2014/main" xmlns="" id="{EE9C1DCC-FD3C-1B56-9D60-104C8AA60F8C}"/>
              </a:ext>
            </a:extLst>
          </p:cNvPr>
          <p:cNvPicPr>
            <a:picLocks noChangeAspect="1"/>
          </p:cNvPicPr>
          <p:nvPr/>
        </p:nvPicPr>
        <p:blipFill>
          <a:blip r:embed="rId2"/>
          <a:srcRect t="13311"/>
          <a:stretch/>
        </p:blipFill>
        <p:spPr>
          <a:xfrm>
            <a:off x="6172200" y="88383"/>
            <a:ext cx="5791200" cy="6684686"/>
          </a:xfrm>
          <a:prstGeom prst="rect">
            <a:avLst/>
          </a:prstGeom>
        </p:spPr>
      </p:pic>
      <p:sp>
        <p:nvSpPr>
          <p:cNvPr id="10" name="Textfeld 9">
            <a:extLst>
              <a:ext uri="{FF2B5EF4-FFF2-40B4-BE49-F238E27FC236}">
                <a16:creationId xmlns:a16="http://schemas.microsoft.com/office/drawing/2014/main" xmlns="" id="{86F8B206-275C-E955-CDC5-851021854F7D}"/>
              </a:ext>
            </a:extLst>
          </p:cNvPr>
          <p:cNvSpPr txBox="1"/>
          <p:nvPr/>
        </p:nvSpPr>
        <p:spPr>
          <a:xfrm>
            <a:off x="546101" y="1710541"/>
            <a:ext cx="5435599" cy="4216539"/>
          </a:xfrm>
          <a:prstGeom prst="rect">
            <a:avLst/>
          </a:prstGeom>
          <a:noFill/>
        </p:spPr>
        <p:txBody>
          <a:bodyPr wrap="square">
            <a:spAutoFit/>
          </a:bodyPr>
          <a:lstStyle/>
          <a:p>
            <a:pPr>
              <a:spcAft>
                <a:spcPts val="1200"/>
              </a:spcAft>
            </a:pPr>
            <a:r>
              <a:rPr lang="de-DE" sz="2000" dirty="0"/>
              <a:t>Fünf von 100 Familien verzichteten 2023 auf Gesundheitsleistungen – teils aus finanziellen Gründen</a:t>
            </a:r>
          </a:p>
          <a:p>
            <a:pPr>
              <a:spcAft>
                <a:spcPts val="1200"/>
              </a:spcAft>
            </a:pPr>
            <a:r>
              <a:rPr lang="de-DE" sz="2000" b="1" dirty="0"/>
              <a:t>Private Ausgaben </a:t>
            </a:r>
            <a:r>
              <a:rPr lang="de-DE" sz="2000" dirty="0"/>
              <a:t>für Gesundheitsleistungen stiegen 2023 um über 10 % im Vergleich zum Vorjahr</a:t>
            </a:r>
          </a:p>
          <a:p>
            <a:pPr>
              <a:spcAft>
                <a:spcPts val="1200"/>
              </a:spcAft>
            </a:pPr>
            <a:r>
              <a:rPr lang="de-DE" sz="2000" b="1" dirty="0"/>
              <a:t>Flucht in die Privatmedizin:</a:t>
            </a:r>
            <a:endParaRPr lang="de-DE" sz="2000" dirty="0"/>
          </a:p>
          <a:p>
            <a:pPr>
              <a:spcAft>
                <a:spcPts val="1200"/>
              </a:spcAft>
            </a:pPr>
            <a:r>
              <a:rPr lang="de-DE" sz="2000" dirty="0"/>
              <a:t>42 % der Erwerbstätigen nutzten private Gesundheitsdienste</a:t>
            </a:r>
          </a:p>
          <a:p>
            <a:pPr>
              <a:spcAft>
                <a:spcPts val="1200"/>
              </a:spcAft>
            </a:pPr>
            <a:r>
              <a:rPr lang="de-DE" sz="2000" dirty="0"/>
              <a:t>67 % aufgrund dringender Umstände</a:t>
            </a:r>
          </a:p>
          <a:p>
            <a:endParaRPr lang="de-DE" dirty="0"/>
          </a:p>
        </p:txBody>
      </p:sp>
      <p:pic>
        <p:nvPicPr>
          <p:cNvPr id="11" name="Grafik 10">
            <a:extLst>
              <a:ext uri="{FF2B5EF4-FFF2-40B4-BE49-F238E27FC236}">
                <a16:creationId xmlns:a16="http://schemas.microsoft.com/office/drawing/2014/main" xmlns="" id="{775BBA5B-82F5-4030-54F3-B03FA8698265}"/>
              </a:ext>
            </a:extLst>
          </p:cNvPr>
          <p:cNvPicPr>
            <a:picLocks noChangeAspect="1"/>
          </p:cNvPicPr>
          <p:nvPr/>
        </p:nvPicPr>
        <p:blipFill>
          <a:blip r:embed="rId2"/>
          <a:srcRect b="85492"/>
          <a:stretch/>
        </p:blipFill>
        <p:spPr>
          <a:xfrm>
            <a:off x="546101" y="274997"/>
            <a:ext cx="5159155" cy="996600"/>
          </a:xfrm>
          <a:prstGeom prst="rect">
            <a:avLst/>
          </a:prstGeom>
        </p:spPr>
      </p:pic>
    </p:spTree>
    <p:extLst>
      <p:ext uri="{BB962C8B-B14F-4D97-AF65-F5344CB8AC3E}">
        <p14:creationId xmlns:p14="http://schemas.microsoft.com/office/powerpoint/2010/main" val="794406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xmlns="" id="{54A651E0-8E7A-5032-FB16-C257768425A8}"/>
              </a:ext>
            </a:extLst>
          </p:cNvPr>
          <p:cNvSpPr>
            <a:spLocks noGrp="1"/>
          </p:cNvSpPr>
          <p:nvPr>
            <p:ph type="ftr" sz="quarter" idx="11"/>
          </p:nvPr>
        </p:nvSpPr>
        <p:spPr>
          <a:xfrm>
            <a:off x="254000" y="6306345"/>
            <a:ext cx="1519438"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1026" name="Picture 2">
            <a:extLst>
              <a:ext uri="{FF2B5EF4-FFF2-40B4-BE49-F238E27FC236}">
                <a16:creationId xmlns:a16="http://schemas.microsoft.com/office/drawing/2014/main" xmlns="" id="{A3FF73B2-2977-2467-74D7-27C251B26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32" t="11831" r="8506" b="5602"/>
          <a:stretch/>
        </p:blipFill>
        <p:spPr bwMode="auto">
          <a:xfrm>
            <a:off x="4013200" y="947719"/>
            <a:ext cx="7645400" cy="5054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xmlns="" id="{6B32F1C2-2BD0-3206-D1E2-8439D8E9DFA6}"/>
              </a:ext>
            </a:extLst>
          </p:cNvPr>
          <p:cNvSpPr txBox="1"/>
          <p:nvPr/>
        </p:nvSpPr>
        <p:spPr>
          <a:xfrm>
            <a:off x="2267644" y="127722"/>
            <a:ext cx="7144905" cy="523220"/>
          </a:xfrm>
          <a:prstGeom prst="rect">
            <a:avLst/>
          </a:prstGeom>
          <a:noFill/>
        </p:spPr>
        <p:txBody>
          <a:bodyPr wrap="none" rtlCol="0">
            <a:spAutoFit/>
          </a:bodyPr>
          <a:lstStyle/>
          <a:p>
            <a:r>
              <a:rPr lang="de-DE" sz="2800" dirty="0"/>
              <a:t>Ein Drittel hat eine private Versicherung</a:t>
            </a:r>
          </a:p>
        </p:txBody>
      </p:sp>
      <p:sp>
        <p:nvSpPr>
          <p:cNvPr id="6" name="Textfeld 5">
            <a:extLst>
              <a:ext uri="{FF2B5EF4-FFF2-40B4-BE49-F238E27FC236}">
                <a16:creationId xmlns:a16="http://schemas.microsoft.com/office/drawing/2014/main" xmlns="" id="{7E7EA5AF-079F-3D0B-2D60-E30845AC2350}"/>
              </a:ext>
            </a:extLst>
          </p:cNvPr>
          <p:cNvSpPr txBox="1"/>
          <p:nvPr/>
        </p:nvSpPr>
        <p:spPr>
          <a:xfrm>
            <a:off x="4013200" y="5725320"/>
            <a:ext cx="1954381" cy="276999"/>
          </a:xfrm>
          <a:prstGeom prst="rect">
            <a:avLst/>
          </a:prstGeom>
          <a:solidFill>
            <a:schemeClr val="bg1"/>
          </a:solidFill>
        </p:spPr>
        <p:txBody>
          <a:bodyPr wrap="none" rtlCol="0">
            <a:spAutoFit/>
          </a:bodyPr>
          <a:lstStyle/>
          <a:p>
            <a:r>
              <a:rPr lang="de-DE" sz="1200" dirty="0"/>
              <a:t>AFI-Barometer 2024.06</a:t>
            </a:r>
          </a:p>
        </p:txBody>
      </p:sp>
      <p:sp>
        <p:nvSpPr>
          <p:cNvPr id="7" name="Textfeld 6">
            <a:extLst>
              <a:ext uri="{FF2B5EF4-FFF2-40B4-BE49-F238E27FC236}">
                <a16:creationId xmlns:a16="http://schemas.microsoft.com/office/drawing/2014/main" xmlns="" id="{1DFA1110-E8EF-E44E-48FA-495C8C9FCC81}"/>
              </a:ext>
            </a:extLst>
          </p:cNvPr>
          <p:cNvSpPr txBox="1"/>
          <p:nvPr/>
        </p:nvSpPr>
        <p:spPr>
          <a:xfrm>
            <a:off x="4013200" y="1079588"/>
            <a:ext cx="2581958" cy="923330"/>
          </a:xfrm>
          <a:prstGeom prst="rect">
            <a:avLst/>
          </a:prstGeom>
          <a:noFill/>
        </p:spPr>
        <p:txBody>
          <a:bodyPr wrap="square" rtlCol="0">
            <a:spAutoFit/>
          </a:bodyPr>
          <a:lstStyle/>
          <a:p>
            <a:r>
              <a:rPr lang="de-DE" dirty="0"/>
              <a:t>Besitz privater Krankenversicherung in % </a:t>
            </a:r>
          </a:p>
        </p:txBody>
      </p:sp>
      <p:sp>
        <p:nvSpPr>
          <p:cNvPr id="8" name="Inhaltsplatzhalter 1">
            <a:extLst>
              <a:ext uri="{FF2B5EF4-FFF2-40B4-BE49-F238E27FC236}">
                <a16:creationId xmlns:a16="http://schemas.microsoft.com/office/drawing/2014/main" xmlns="" id="{39873CF6-E2E8-D054-01A1-8B2DA0505FD8}"/>
              </a:ext>
            </a:extLst>
          </p:cNvPr>
          <p:cNvSpPr txBox="1">
            <a:spLocks/>
          </p:cNvSpPr>
          <p:nvPr/>
        </p:nvSpPr>
        <p:spPr>
          <a:xfrm>
            <a:off x="254000" y="947719"/>
            <a:ext cx="3517899" cy="5342335"/>
          </a:xfrm>
          <a:prstGeom prst="rect">
            <a:avLst/>
          </a:prstGeom>
          <a:solidFill>
            <a:schemeClr val="bg2"/>
          </a:solidFill>
          <a:ln>
            <a:solidFill>
              <a:schemeClr val="bg1">
                <a:lumMod val="50000"/>
              </a:schemeClr>
            </a:solidFill>
          </a:ln>
        </p:spPr>
        <p:txBody>
          <a:bodyPr>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1200"/>
              </a:spcAft>
              <a:buFont typeface="Arial" panose="020B0604020202020204" pitchFamily="34" charset="0"/>
              <a:buChar char="•"/>
            </a:pPr>
            <a:r>
              <a:rPr lang="de-DE" sz="2000" b="1" dirty="0"/>
              <a:t>Kostenbelastung für private medizinische Leistungen</a:t>
            </a:r>
            <a:r>
              <a:rPr lang="de-DE" sz="2000" dirty="0"/>
              <a:t>:</a:t>
            </a:r>
          </a:p>
          <a:p>
            <a:pPr marL="742950" lvl="1" indent="-285750">
              <a:spcAft>
                <a:spcPts val="1200"/>
              </a:spcAft>
              <a:buFont typeface="Arial" panose="020B0604020202020204" pitchFamily="34" charset="0"/>
              <a:buChar char="•"/>
            </a:pPr>
            <a:r>
              <a:rPr lang="de-DE" sz="2000" dirty="0"/>
              <a:t>50 % der Menschen zahlten bis zu 500 € aus eigener Tasche</a:t>
            </a:r>
          </a:p>
          <a:p>
            <a:pPr marL="742950" lvl="1" indent="-285750">
              <a:spcAft>
                <a:spcPts val="1200"/>
              </a:spcAft>
              <a:buFont typeface="Arial" panose="020B0604020202020204" pitchFamily="34" charset="0"/>
              <a:buChar char="•"/>
            </a:pPr>
            <a:r>
              <a:rPr lang="de-DE" sz="2000" dirty="0"/>
              <a:t>25 % gaben mehr als 500 € für sich oder ihre Familie aus</a:t>
            </a:r>
          </a:p>
          <a:p>
            <a:pPr marL="742950" lvl="1" indent="-285750">
              <a:spcAft>
                <a:spcPts val="1200"/>
              </a:spcAft>
              <a:buFont typeface="Arial" panose="020B0604020202020204" pitchFamily="34" charset="0"/>
              <a:buChar char="•"/>
            </a:pPr>
            <a:r>
              <a:rPr lang="de-DE" sz="2000" dirty="0"/>
              <a:t>Lange Wartezeiten als Hauptgrund für die Nutzung privater Gesundheitsangebote</a:t>
            </a:r>
          </a:p>
          <a:p>
            <a:pPr>
              <a:spcAft>
                <a:spcPts val="1200"/>
              </a:spcAft>
              <a:buFont typeface="Arial" panose="020B0604020202020204" pitchFamily="34" charset="0"/>
              <a:buChar char="•"/>
            </a:pPr>
            <a:r>
              <a:rPr lang="de-DE" sz="2000" b="1" dirty="0"/>
              <a:t>Private </a:t>
            </a:r>
            <a:r>
              <a:rPr lang="de-DE" sz="2000" dirty="0"/>
              <a:t>Zusatzversicherungen gewinnen an Bedeutung</a:t>
            </a:r>
          </a:p>
          <a:p>
            <a:endParaRPr lang="de-DE" dirty="0"/>
          </a:p>
        </p:txBody>
      </p:sp>
    </p:spTree>
    <p:extLst>
      <p:ext uri="{BB962C8B-B14F-4D97-AF65-F5344CB8AC3E}">
        <p14:creationId xmlns:p14="http://schemas.microsoft.com/office/powerpoint/2010/main" val="223974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7D80B9FE-2522-58A7-AAD3-38993A40B4AA}"/>
              </a:ext>
            </a:extLst>
          </p:cNvPr>
          <p:cNvSpPr>
            <a:spLocks noGrp="1"/>
          </p:cNvSpPr>
          <p:nvPr>
            <p:ph type="ftr" sz="quarter" idx="11"/>
          </p:nvPr>
        </p:nvSpPr>
        <p:spPr>
          <a:xfrm>
            <a:off x="1" y="5918201"/>
            <a:ext cx="711200" cy="723900"/>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5" name="Grafik 4">
            <a:extLst>
              <a:ext uri="{FF2B5EF4-FFF2-40B4-BE49-F238E27FC236}">
                <a16:creationId xmlns:a16="http://schemas.microsoft.com/office/drawing/2014/main" xmlns="" id="{E76DFDA7-324E-99A8-2B38-575A8001D944}"/>
              </a:ext>
            </a:extLst>
          </p:cNvPr>
          <p:cNvPicPr>
            <a:picLocks noChangeAspect="1"/>
          </p:cNvPicPr>
          <p:nvPr/>
        </p:nvPicPr>
        <p:blipFill>
          <a:blip r:embed="rId2"/>
          <a:srcRect l="9469" t="51411" r="18657" b="16170"/>
          <a:stretch/>
        </p:blipFill>
        <p:spPr>
          <a:xfrm>
            <a:off x="711201" y="0"/>
            <a:ext cx="10883474" cy="6946899"/>
          </a:xfrm>
          <a:prstGeom prst="rect">
            <a:avLst/>
          </a:prstGeom>
        </p:spPr>
      </p:pic>
    </p:spTree>
    <p:extLst>
      <p:ext uri="{BB962C8B-B14F-4D97-AF65-F5344CB8AC3E}">
        <p14:creationId xmlns:p14="http://schemas.microsoft.com/office/powerpoint/2010/main" val="518423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AAC1B9F9-E393-A177-A0FF-D7C87B6A9DD9}"/>
              </a:ext>
            </a:extLst>
          </p:cNvPr>
          <p:cNvSpPr>
            <a:spLocks noGrp="1"/>
          </p:cNvSpPr>
          <p:nvPr>
            <p:ph type="ftr" sz="quarter" idx="11"/>
          </p:nvPr>
        </p:nvSpPr>
        <p:spPr/>
        <p:txBody>
          <a:bodyPr/>
          <a:lstStyle/>
          <a:p>
            <a:pPr>
              <a:defRPr/>
            </a:pPr>
            <a:r>
              <a:rPr lang="it-IT"/>
              <a:t>Oskar Peterlini, UniBz</a:t>
            </a:r>
          </a:p>
        </p:txBody>
      </p:sp>
      <p:graphicFrame>
        <p:nvGraphicFramePr>
          <p:cNvPr id="4" name="Tabelle 3">
            <a:extLst>
              <a:ext uri="{FF2B5EF4-FFF2-40B4-BE49-F238E27FC236}">
                <a16:creationId xmlns:a16="http://schemas.microsoft.com/office/drawing/2014/main" xmlns="" id="{1600B9B1-0997-78A0-4C2D-B6BC11EFD2C3}"/>
              </a:ext>
            </a:extLst>
          </p:cNvPr>
          <p:cNvGraphicFramePr>
            <a:graphicFrameLocks noGrp="1"/>
          </p:cNvGraphicFramePr>
          <p:nvPr>
            <p:extLst>
              <p:ext uri="{D42A27DB-BD31-4B8C-83A1-F6EECF244321}">
                <p14:modId xmlns:p14="http://schemas.microsoft.com/office/powerpoint/2010/main" val="729294903"/>
              </p:ext>
            </p:extLst>
          </p:nvPr>
        </p:nvGraphicFramePr>
        <p:xfrm>
          <a:off x="3524739" y="1300378"/>
          <a:ext cx="7920879" cy="4680519"/>
        </p:xfrm>
        <a:graphic>
          <a:graphicData uri="http://schemas.openxmlformats.org/drawingml/2006/table">
            <a:tbl>
              <a:tblPr firstRow="1" firstCol="1" lastRow="1" lastCol="1" bandRow="1" bandCol="1">
                <a:tableStyleId>{5C22544A-7EE6-4342-B048-85BDC9FD1C3A}</a:tableStyleId>
              </a:tblPr>
              <a:tblGrid>
                <a:gridCol w="1913461">
                  <a:extLst>
                    <a:ext uri="{9D8B030D-6E8A-4147-A177-3AD203B41FA5}">
                      <a16:colId xmlns:a16="http://schemas.microsoft.com/office/drawing/2014/main" xmlns="" val="2972837541"/>
                    </a:ext>
                  </a:extLst>
                </a:gridCol>
                <a:gridCol w="2001926">
                  <a:extLst>
                    <a:ext uri="{9D8B030D-6E8A-4147-A177-3AD203B41FA5}">
                      <a16:colId xmlns:a16="http://schemas.microsoft.com/office/drawing/2014/main" xmlns="" val="3721543717"/>
                    </a:ext>
                  </a:extLst>
                </a:gridCol>
                <a:gridCol w="2002746">
                  <a:extLst>
                    <a:ext uri="{9D8B030D-6E8A-4147-A177-3AD203B41FA5}">
                      <a16:colId xmlns:a16="http://schemas.microsoft.com/office/drawing/2014/main" xmlns="" val="2416319954"/>
                    </a:ext>
                  </a:extLst>
                </a:gridCol>
                <a:gridCol w="2002746">
                  <a:extLst>
                    <a:ext uri="{9D8B030D-6E8A-4147-A177-3AD203B41FA5}">
                      <a16:colId xmlns:a16="http://schemas.microsoft.com/office/drawing/2014/main" xmlns="" val="925563317"/>
                    </a:ext>
                  </a:extLst>
                </a:gridCol>
              </a:tblGrid>
              <a:tr h="779114">
                <a:tc>
                  <a:txBody>
                    <a:bodyPr/>
                    <a:lstStyle/>
                    <a:p>
                      <a:pPr algn="just">
                        <a:lnSpc>
                          <a:spcPct val="115000"/>
                        </a:lnSpc>
                        <a:buNone/>
                      </a:pPr>
                      <a:r>
                        <a:rPr lang="de-DE" sz="2000" dirty="0">
                          <a:effectLst/>
                        </a:rPr>
                        <a:t>Jahr</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lang="de-DE" sz="2000">
                          <a:effectLst/>
                        </a:rPr>
                        <a:t>Deutsche</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lang="de-DE" sz="2000">
                          <a:effectLst/>
                        </a:rPr>
                        <a:t>Italiener</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lang="de-DE" sz="2000">
                          <a:effectLst/>
                        </a:rPr>
                        <a:t>Ladiner</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88740188"/>
                  </a:ext>
                </a:extLst>
              </a:tr>
              <a:tr h="779114">
                <a:tc>
                  <a:txBody>
                    <a:bodyPr/>
                    <a:lstStyle/>
                    <a:p>
                      <a:pPr algn="just">
                        <a:lnSpc>
                          <a:spcPct val="115000"/>
                        </a:lnSpc>
                        <a:buNone/>
                      </a:pPr>
                      <a:r>
                        <a:rPr lang="de-DE" sz="2000">
                          <a:effectLst/>
                        </a:rPr>
                        <a:t>1981</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kumimoji="0" lang="de-DE" sz="2000" kern="1200" dirty="0">
                          <a:solidFill>
                            <a:schemeClr val="dk1"/>
                          </a:solidFill>
                          <a:effectLst/>
                          <a:latin typeface="+mn-lt"/>
                          <a:ea typeface="+mn-ea"/>
                          <a:cs typeface="+mn-cs"/>
                        </a:rPr>
                        <a:t>66,40%</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kern="1200" dirty="0">
                          <a:solidFill>
                            <a:schemeClr val="dk1"/>
                          </a:solidFill>
                          <a:effectLst/>
                          <a:latin typeface="+mn-lt"/>
                          <a:ea typeface="+mn-ea"/>
                          <a:cs typeface="+mn-cs"/>
                        </a:rPr>
                        <a:t>29,40%</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b="0" kern="1200" dirty="0">
                          <a:solidFill>
                            <a:schemeClr val="dk1"/>
                          </a:solidFill>
                          <a:effectLst/>
                          <a:latin typeface="+mn-lt"/>
                          <a:ea typeface="+mn-ea"/>
                          <a:cs typeface="+mn-cs"/>
                        </a:rPr>
                        <a:t>4,20%</a:t>
                      </a:r>
                      <a:endParaRPr kumimoji="0" lang="x-none" sz="2000" b="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extLst>
                  <a:ext uri="{0D108BD9-81ED-4DB2-BD59-A6C34878D82A}">
                    <a16:rowId xmlns:a16="http://schemas.microsoft.com/office/drawing/2014/main" xmlns="" val="829152087"/>
                  </a:ext>
                </a:extLst>
              </a:tr>
              <a:tr h="779114">
                <a:tc>
                  <a:txBody>
                    <a:bodyPr/>
                    <a:lstStyle/>
                    <a:p>
                      <a:pPr algn="just">
                        <a:lnSpc>
                          <a:spcPct val="115000"/>
                        </a:lnSpc>
                        <a:buNone/>
                      </a:pPr>
                      <a:r>
                        <a:rPr lang="de-DE" sz="2000">
                          <a:effectLst/>
                        </a:rPr>
                        <a:t>1991</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kumimoji="0" lang="de-DE" sz="2000" kern="1200" dirty="0">
                          <a:solidFill>
                            <a:schemeClr val="dk1"/>
                          </a:solidFill>
                          <a:effectLst/>
                          <a:latin typeface="+mn-lt"/>
                          <a:ea typeface="+mn-ea"/>
                          <a:cs typeface="+mn-cs"/>
                        </a:rPr>
                        <a:t>67,99%</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kern="1200" dirty="0">
                          <a:solidFill>
                            <a:schemeClr val="dk1"/>
                          </a:solidFill>
                          <a:effectLst/>
                          <a:latin typeface="+mn-lt"/>
                          <a:ea typeface="+mn-ea"/>
                          <a:cs typeface="+mn-cs"/>
                        </a:rPr>
                        <a:t>27,65%</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b="0" kern="1200" dirty="0">
                          <a:solidFill>
                            <a:schemeClr val="dk1"/>
                          </a:solidFill>
                          <a:effectLst/>
                          <a:latin typeface="+mn-lt"/>
                          <a:ea typeface="+mn-ea"/>
                          <a:cs typeface="+mn-cs"/>
                        </a:rPr>
                        <a:t>4,36% </a:t>
                      </a:r>
                      <a:endParaRPr kumimoji="0" lang="x-none" sz="2000" b="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extLst>
                  <a:ext uri="{0D108BD9-81ED-4DB2-BD59-A6C34878D82A}">
                    <a16:rowId xmlns:a16="http://schemas.microsoft.com/office/drawing/2014/main" xmlns="" val="1891916440"/>
                  </a:ext>
                </a:extLst>
              </a:tr>
              <a:tr h="784949">
                <a:tc>
                  <a:txBody>
                    <a:bodyPr/>
                    <a:lstStyle/>
                    <a:p>
                      <a:pPr algn="just">
                        <a:lnSpc>
                          <a:spcPct val="115000"/>
                        </a:lnSpc>
                        <a:buNone/>
                      </a:pPr>
                      <a:r>
                        <a:rPr lang="de-DE" sz="2000">
                          <a:effectLst/>
                        </a:rPr>
                        <a:t>2001 </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kumimoji="0" lang="de-DE" sz="2000" kern="1200">
                          <a:solidFill>
                            <a:schemeClr val="dk1"/>
                          </a:solidFill>
                          <a:effectLst/>
                          <a:latin typeface="+mn-lt"/>
                          <a:ea typeface="+mn-ea"/>
                          <a:cs typeface="+mn-cs"/>
                        </a:rPr>
                        <a:t>69,15% </a:t>
                      </a:r>
                      <a:endParaRPr kumimoji="0" lang="x-none" sz="2000" kern="120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kern="1200" dirty="0">
                          <a:solidFill>
                            <a:schemeClr val="dk1"/>
                          </a:solidFill>
                          <a:effectLst/>
                          <a:latin typeface="+mn-lt"/>
                          <a:ea typeface="+mn-ea"/>
                          <a:cs typeface="+mn-cs"/>
                        </a:rPr>
                        <a:t>26,47% </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b="0" kern="1200" dirty="0">
                          <a:solidFill>
                            <a:schemeClr val="dk1"/>
                          </a:solidFill>
                          <a:effectLst/>
                          <a:latin typeface="+mn-lt"/>
                          <a:ea typeface="+mn-ea"/>
                          <a:cs typeface="+mn-cs"/>
                        </a:rPr>
                        <a:t>4,37%</a:t>
                      </a:r>
                      <a:endParaRPr kumimoji="0" lang="x-none" sz="2000" b="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extLst>
                  <a:ext uri="{0D108BD9-81ED-4DB2-BD59-A6C34878D82A}">
                    <a16:rowId xmlns:a16="http://schemas.microsoft.com/office/drawing/2014/main" xmlns="" val="951889768"/>
                  </a:ext>
                </a:extLst>
              </a:tr>
              <a:tr h="779114">
                <a:tc>
                  <a:txBody>
                    <a:bodyPr/>
                    <a:lstStyle/>
                    <a:p>
                      <a:pPr algn="just">
                        <a:lnSpc>
                          <a:spcPct val="115000"/>
                        </a:lnSpc>
                        <a:buNone/>
                      </a:pPr>
                      <a:r>
                        <a:rPr lang="de-DE" sz="2000">
                          <a:effectLst/>
                        </a:rPr>
                        <a:t>2011</a:t>
                      </a:r>
                      <a:endParaRPr lang="x-non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kumimoji="0" lang="de-DE" sz="2000" kern="1200">
                          <a:solidFill>
                            <a:schemeClr val="dk1"/>
                          </a:solidFill>
                          <a:effectLst/>
                          <a:latin typeface="+mn-lt"/>
                          <a:ea typeface="+mn-ea"/>
                          <a:cs typeface="+mn-cs"/>
                        </a:rPr>
                        <a:t>69,41%</a:t>
                      </a:r>
                      <a:endParaRPr kumimoji="0" lang="x-none" sz="2000" kern="120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kern="1200" dirty="0">
                          <a:solidFill>
                            <a:schemeClr val="dk1"/>
                          </a:solidFill>
                          <a:effectLst/>
                          <a:latin typeface="+mn-lt"/>
                          <a:ea typeface="+mn-ea"/>
                          <a:cs typeface="+mn-cs"/>
                        </a:rPr>
                        <a:t>26,06%</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b="0" kern="1200" dirty="0">
                          <a:solidFill>
                            <a:schemeClr val="dk1"/>
                          </a:solidFill>
                          <a:effectLst/>
                          <a:latin typeface="+mn-lt"/>
                          <a:ea typeface="+mn-ea"/>
                          <a:cs typeface="+mn-cs"/>
                        </a:rPr>
                        <a:t>4,53%</a:t>
                      </a:r>
                      <a:endParaRPr kumimoji="0" lang="x-none" sz="2000" b="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extLst>
                  <a:ext uri="{0D108BD9-81ED-4DB2-BD59-A6C34878D82A}">
                    <a16:rowId xmlns:a16="http://schemas.microsoft.com/office/drawing/2014/main" xmlns="" val="4286793113"/>
                  </a:ext>
                </a:extLst>
              </a:tr>
              <a:tr h="779114">
                <a:tc>
                  <a:txBody>
                    <a:bodyPr/>
                    <a:lstStyle/>
                    <a:p>
                      <a:pPr algn="just">
                        <a:lnSpc>
                          <a:spcPct val="115000"/>
                        </a:lnSpc>
                        <a:buNone/>
                      </a:pPr>
                      <a:r>
                        <a:rPr lang="de-DE" sz="2000" dirty="0">
                          <a:effectLst/>
                        </a:rPr>
                        <a:t>2024</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buNone/>
                      </a:pPr>
                      <a:r>
                        <a:rPr kumimoji="0" lang="de-DE" sz="2000" kern="1200" dirty="0">
                          <a:solidFill>
                            <a:schemeClr val="dk1"/>
                          </a:solidFill>
                          <a:effectLst/>
                          <a:latin typeface="+mn-lt"/>
                          <a:ea typeface="+mn-ea"/>
                          <a:cs typeface="+mn-cs"/>
                        </a:rPr>
                        <a:t>68,61%</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kern="1200" dirty="0">
                          <a:solidFill>
                            <a:schemeClr val="dk1"/>
                          </a:solidFill>
                          <a:effectLst/>
                          <a:latin typeface="+mn-lt"/>
                          <a:ea typeface="+mn-ea"/>
                          <a:cs typeface="+mn-cs"/>
                        </a:rPr>
                        <a:t>26,98%</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tc>
                  <a:txBody>
                    <a:bodyPr/>
                    <a:lstStyle/>
                    <a:p>
                      <a:pPr algn="r">
                        <a:lnSpc>
                          <a:spcPct val="115000"/>
                        </a:lnSpc>
                        <a:buNone/>
                      </a:pPr>
                      <a:r>
                        <a:rPr kumimoji="0" lang="de-DE" sz="2000" kern="1200" dirty="0">
                          <a:solidFill>
                            <a:schemeClr val="dk1"/>
                          </a:solidFill>
                          <a:effectLst/>
                          <a:latin typeface="+mn-lt"/>
                          <a:ea typeface="+mn-ea"/>
                          <a:cs typeface="+mn-cs"/>
                        </a:rPr>
                        <a:t>4,41%</a:t>
                      </a:r>
                      <a:endParaRPr kumimoji="0" lang="x-none" sz="2000" kern="1200" dirty="0">
                        <a:solidFill>
                          <a:schemeClr val="dk1"/>
                        </a:solidFill>
                        <a:effectLst/>
                        <a:latin typeface="+mn-lt"/>
                        <a:ea typeface="+mn-ea"/>
                        <a:cs typeface="+mn-cs"/>
                      </a:endParaRPr>
                    </a:p>
                  </a:txBody>
                  <a:tcPr marL="68580" marR="68580" marT="0" marB="0">
                    <a:solidFill>
                      <a:schemeClr val="bg2">
                        <a:lumMod val="20000"/>
                        <a:lumOff val="80000"/>
                      </a:schemeClr>
                    </a:solidFill>
                  </a:tcPr>
                </a:tc>
                <a:extLst>
                  <a:ext uri="{0D108BD9-81ED-4DB2-BD59-A6C34878D82A}">
                    <a16:rowId xmlns:a16="http://schemas.microsoft.com/office/drawing/2014/main" xmlns="" val="111402997"/>
                  </a:ext>
                </a:extLst>
              </a:tr>
            </a:tbl>
          </a:graphicData>
        </a:graphic>
      </p:graphicFrame>
      <p:sp>
        <p:nvSpPr>
          <p:cNvPr id="9" name="Textfeld 8">
            <a:extLst>
              <a:ext uri="{FF2B5EF4-FFF2-40B4-BE49-F238E27FC236}">
                <a16:creationId xmlns:a16="http://schemas.microsoft.com/office/drawing/2014/main" xmlns="" id="{060D7249-C70A-7E1F-B2C0-382AEB690BB7}"/>
              </a:ext>
            </a:extLst>
          </p:cNvPr>
          <p:cNvSpPr txBox="1"/>
          <p:nvPr/>
        </p:nvSpPr>
        <p:spPr>
          <a:xfrm>
            <a:off x="3879831" y="215642"/>
            <a:ext cx="4576354" cy="954107"/>
          </a:xfrm>
          <a:prstGeom prst="rect">
            <a:avLst/>
          </a:prstGeom>
          <a:noFill/>
        </p:spPr>
        <p:txBody>
          <a:bodyPr wrap="square">
            <a:spAutoFit/>
          </a:bodyPr>
          <a:lstStyle/>
          <a:p>
            <a:pPr algn="ctr"/>
            <a:r>
              <a:rPr lang="de-DE" sz="2800" dirty="0">
                <a:latin typeface="+mj-lt"/>
              </a:rPr>
              <a:t>Das Verhältnis der Sprachgruppen </a:t>
            </a:r>
          </a:p>
        </p:txBody>
      </p:sp>
      <p:sp>
        <p:nvSpPr>
          <p:cNvPr id="3" name="Textfeld 2">
            <a:extLst>
              <a:ext uri="{FF2B5EF4-FFF2-40B4-BE49-F238E27FC236}">
                <a16:creationId xmlns:a16="http://schemas.microsoft.com/office/drawing/2014/main" xmlns="" id="{7F9561A9-EDD0-31B8-8A05-EF4072E541DC}"/>
              </a:ext>
            </a:extLst>
          </p:cNvPr>
          <p:cNvSpPr txBox="1"/>
          <p:nvPr/>
        </p:nvSpPr>
        <p:spPr>
          <a:xfrm>
            <a:off x="511627" y="1363090"/>
            <a:ext cx="2743200" cy="4555093"/>
          </a:xfrm>
          <a:prstGeom prst="rect">
            <a:avLst/>
          </a:prstGeom>
          <a:solidFill>
            <a:schemeClr val="bg2"/>
          </a:solidFill>
          <a:ln>
            <a:solidFill>
              <a:schemeClr val="bg1">
                <a:lumMod val="50000"/>
              </a:schemeClr>
            </a:solidFill>
          </a:ln>
        </p:spPr>
        <p:txBody>
          <a:bodyPr wrap="square" rtlCol="0">
            <a:spAutoFit/>
          </a:bodyPr>
          <a:lstStyle/>
          <a:p>
            <a:pPr marL="342900" indent="-342900">
              <a:spcAft>
                <a:spcPts val="1200"/>
              </a:spcAft>
              <a:buFont typeface="Wingdings" pitchFamily="2" charset="2"/>
              <a:buChar char="v"/>
            </a:pPr>
            <a:r>
              <a:rPr lang="de-DE" sz="2000" dirty="0"/>
              <a:t>Obwohl die deutsche Bevölkerung auf dem Lande eine höhere Geburtenrate hat, </a:t>
            </a:r>
          </a:p>
          <a:p>
            <a:pPr marL="342900" indent="-342900">
              <a:spcAft>
                <a:spcPts val="1200"/>
              </a:spcAft>
              <a:buFont typeface="Wingdings" pitchFamily="2" charset="2"/>
              <a:buChar char="v"/>
            </a:pPr>
            <a:r>
              <a:rPr lang="de-DE" sz="2000" dirty="0"/>
              <a:t>hat die deutsche Sprachgruppe abgenommen.</a:t>
            </a:r>
          </a:p>
          <a:p>
            <a:pPr marL="342900" indent="-342900">
              <a:spcAft>
                <a:spcPts val="1200"/>
              </a:spcAft>
              <a:buFont typeface="Wingdings" pitchFamily="2" charset="2"/>
              <a:buChar char="v"/>
            </a:pPr>
            <a:r>
              <a:rPr lang="de-DE" sz="2000" dirty="0"/>
              <a:t>Auch Zweisprachigkeit in Gefahr</a:t>
            </a:r>
          </a:p>
          <a:p>
            <a:pPr marL="342900" indent="-342900">
              <a:spcAft>
                <a:spcPts val="1200"/>
              </a:spcAft>
              <a:buFont typeface="Wingdings" pitchFamily="2" charset="2"/>
              <a:buChar char="v"/>
            </a:pPr>
            <a:r>
              <a:rPr lang="de-DE" sz="2000" dirty="0"/>
              <a:t>Ebenso Proporz </a:t>
            </a:r>
          </a:p>
        </p:txBody>
      </p:sp>
    </p:spTree>
    <p:extLst>
      <p:ext uri="{BB962C8B-B14F-4D97-AF65-F5344CB8AC3E}">
        <p14:creationId xmlns:p14="http://schemas.microsoft.com/office/powerpoint/2010/main" val="2440402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EA9A2DC0-B990-B584-5D07-991677F5DEC1}"/>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A3C07347-7CDD-9C12-2540-B1B5C50B3D15}"/>
              </a:ext>
            </a:extLst>
          </p:cNvPr>
          <p:cNvSpPr txBox="1"/>
          <p:nvPr/>
        </p:nvSpPr>
        <p:spPr>
          <a:xfrm>
            <a:off x="183617" y="1269333"/>
            <a:ext cx="4763386" cy="4862870"/>
          </a:xfrm>
          <a:prstGeom prst="rect">
            <a:avLst/>
          </a:prstGeom>
          <a:solidFill>
            <a:schemeClr val="bg2"/>
          </a:solidFill>
          <a:ln>
            <a:solidFill>
              <a:schemeClr val="bg1">
                <a:lumMod val="50000"/>
              </a:schemeClr>
            </a:solidFill>
          </a:ln>
        </p:spPr>
        <p:txBody>
          <a:bodyPr wrap="square">
            <a:spAutoFit/>
          </a:bodyPr>
          <a:lstStyle/>
          <a:p>
            <a:pPr>
              <a:spcAft>
                <a:spcPts val="1200"/>
              </a:spcAft>
            </a:pPr>
            <a:r>
              <a:rPr lang="de-DE" sz="2000" b="1" dirty="0"/>
              <a:t>160 Jahre nach Adam Smith</a:t>
            </a:r>
            <a:r>
              <a:rPr lang="de-DE" sz="2000" dirty="0"/>
              <a:t> </a:t>
            </a:r>
          </a:p>
          <a:p>
            <a:pPr marL="342900" indent="-342900">
              <a:spcAft>
                <a:spcPts val="1200"/>
              </a:spcAft>
              <a:buFont typeface="Wingdings" pitchFamily="2" charset="2"/>
              <a:buChar char="q"/>
            </a:pPr>
            <a:r>
              <a:rPr lang="de-DE" sz="2000" b="1" dirty="0"/>
              <a:t>Nach zwei Weltkriegen</a:t>
            </a:r>
            <a:r>
              <a:rPr lang="de-DE" sz="2000" dirty="0"/>
              <a:t>, ausgelöst durch wirtschaftliche &amp; soziale Krisen</a:t>
            </a:r>
          </a:p>
          <a:p>
            <a:pPr marL="342900" indent="-342900">
              <a:spcAft>
                <a:spcPts val="1200"/>
              </a:spcAft>
              <a:buFont typeface="Wingdings" pitchFamily="2" charset="2"/>
              <a:buChar char="q"/>
            </a:pPr>
            <a:r>
              <a:rPr lang="de-DE" sz="2000" b="1" dirty="0"/>
              <a:t>John Maynard Keynes (1883–1946)</a:t>
            </a:r>
            <a:r>
              <a:rPr lang="de-DE" sz="2000" dirty="0"/>
              <a:t> zieht Lehren aus Krisen &amp; Arbeitslosigkeit </a:t>
            </a:r>
          </a:p>
          <a:p>
            <a:pPr marL="342900" indent="-342900">
              <a:spcAft>
                <a:spcPts val="1200"/>
              </a:spcAft>
              <a:buFont typeface="Wingdings" pitchFamily="2" charset="2"/>
              <a:buChar char="q"/>
            </a:pPr>
            <a:r>
              <a:rPr lang="de-DE" sz="2000" b="1" dirty="0"/>
              <a:t>Kritik an der neoklassischen Wirtschaftstheorie</a:t>
            </a:r>
            <a:r>
              <a:rPr lang="de-DE" sz="2000" dirty="0"/>
              <a:t> </a:t>
            </a:r>
          </a:p>
          <a:p>
            <a:pPr marL="342900" indent="-342900">
              <a:spcAft>
                <a:spcPts val="1200"/>
              </a:spcAft>
              <a:buFont typeface="Wingdings" pitchFamily="2" charset="2"/>
              <a:buChar char="q"/>
            </a:pPr>
            <a:r>
              <a:rPr lang="de-DE" sz="2000" b="1" dirty="0"/>
              <a:t>Staatlicher Eingriff nötig</a:t>
            </a:r>
            <a:r>
              <a:rPr lang="de-DE" sz="2000" dirty="0"/>
              <a:t>, wenn Vollbeschäftigung durch Nachfrageprobleme gefährdet ist </a:t>
            </a:r>
          </a:p>
          <a:p>
            <a:pPr marL="342900" indent="-342900">
              <a:spcAft>
                <a:spcPts val="1200"/>
              </a:spcAft>
              <a:buFont typeface="Wingdings" pitchFamily="2" charset="2"/>
              <a:buChar char="q"/>
            </a:pPr>
            <a:r>
              <a:rPr lang="de-DE" sz="2000" b="1" dirty="0"/>
              <a:t>Fiskal- &amp; Geldpolitik als Lösung</a:t>
            </a:r>
            <a:endParaRPr lang="de-DE" sz="2000" dirty="0"/>
          </a:p>
        </p:txBody>
      </p:sp>
      <p:sp>
        <p:nvSpPr>
          <p:cNvPr id="6" name="Textfeld 5">
            <a:extLst>
              <a:ext uri="{FF2B5EF4-FFF2-40B4-BE49-F238E27FC236}">
                <a16:creationId xmlns:a16="http://schemas.microsoft.com/office/drawing/2014/main" xmlns="" id="{C846304A-8631-3BBD-92C9-07AF633718E0}"/>
              </a:ext>
            </a:extLst>
          </p:cNvPr>
          <p:cNvSpPr txBox="1"/>
          <p:nvPr/>
        </p:nvSpPr>
        <p:spPr>
          <a:xfrm>
            <a:off x="1422268" y="462759"/>
            <a:ext cx="8835657" cy="723275"/>
          </a:xfrm>
          <a:prstGeom prst="rect">
            <a:avLst/>
          </a:prstGeom>
          <a:noFill/>
        </p:spPr>
        <p:txBody>
          <a:bodyPr wrap="square">
            <a:spAutoFit/>
          </a:bodyPr>
          <a:lstStyle/>
          <a:p>
            <a:r>
              <a:rPr lang="de-DE" sz="4100" b="1" dirty="0">
                <a:solidFill>
                  <a:schemeClr val="tx2"/>
                </a:solidFill>
                <a:effectLst>
                  <a:outerShdw blurRad="31750" dist="25400" dir="5400000" algn="tl" rotWithShape="0">
                    <a:srgbClr val="000000">
                      <a:alpha val="25000"/>
                    </a:srgbClr>
                  </a:outerShdw>
                </a:effectLst>
                <a:latin typeface="+mj-lt"/>
                <a:ea typeface="+mj-ea"/>
                <a:cs typeface="+mj-cs"/>
              </a:rPr>
              <a:t>Öffentliches Eingreifen gefordert</a:t>
            </a:r>
          </a:p>
        </p:txBody>
      </p:sp>
      <p:pic>
        <p:nvPicPr>
          <p:cNvPr id="8" name="Grafik 7" descr="Ein Bild, das Menschliches Gesicht, Mann, Kleidung, Text enthält.&#10;&#10;KI-generierte Inhalte können fehlerhaft sein.">
            <a:extLst>
              <a:ext uri="{FF2B5EF4-FFF2-40B4-BE49-F238E27FC236}">
                <a16:creationId xmlns:a16="http://schemas.microsoft.com/office/drawing/2014/main" xmlns="" id="{AD51AA8C-279E-D5E6-56DE-D7C4F5CB4AEE}"/>
              </a:ext>
            </a:extLst>
          </p:cNvPr>
          <p:cNvPicPr>
            <a:picLocks noChangeAspect="1"/>
          </p:cNvPicPr>
          <p:nvPr/>
        </p:nvPicPr>
        <p:blipFill>
          <a:blip r:embed="rId2"/>
          <a:stretch>
            <a:fillRect/>
          </a:stretch>
        </p:blipFill>
        <p:spPr>
          <a:xfrm>
            <a:off x="5030542" y="1269332"/>
            <a:ext cx="6977841" cy="4712367"/>
          </a:xfrm>
          <a:prstGeom prst="rect">
            <a:avLst/>
          </a:prstGeom>
        </p:spPr>
      </p:pic>
    </p:spTree>
    <p:extLst>
      <p:ext uri="{BB962C8B-B14F-4D97-AF65-F5344CB8AC3E}">
        <p14:creationId xmlns:p14="http://schemas.microsoft.com/office/powerpoint/2010/main" val="2940921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180F0E16-A5A8-E64C-0C8B-FF9C9916C1C8}"/>
              </a:ext>
            </a:extLst>
          </p:cNvPr>
          <p:cNvSpPr>
            <a:spLocks noGrp="1"/>
          </p:cNvSpPr>
          <p:nvPr>
            <p:ph type="ftr" sz="quarter" idx="11"/>
          </p:nvPr>
        </p:nvSpPr>
        <p:spPr>
          <a:xfrm>
            <a:off x="82162" y="6400679"/>
            <a:ext cx="2487499" cy="365125"/>
          </a:xfrm>
        </p:spPr>
        <p:txBody>
          <a:bodyPr/>
          <a:lstStyle/>
          <a:p>
            <a:pPr algn="l">
              <a:defRPr/>
            </a:pPr>
            <a:r>
              <a:rPr lang="it-IT" dirty="0">
                <a:solidFill>
                  <a:schemeClr val="bg1"/>
                </a:solidFill>
              </a:rPr>
              <a:t>Oskar Peterlini, </a:t>
            </a:r>
            <a:r>
              <a:rPr lang="it-IT" dirty="0" err="1">
                <a:solidFill>
                  <a:schemeClr val="bg1"/>
                </a:solidFill>
              </a:rPr>
              <a:t>UniBz</a:t>
            </a:r>
            <a:r>
              <a:rPr lang="it-IT" dirty="0">
                <a:solidFill>
                  <a:schemeClr val="bg1"/>
                </a:solidFill>
              </a:rPr>
              <a:t>,</a:t>
            </a:r>
          </a:p>
          <a:p>
            <a:pPr algn="l">
              <a:defRPr/>
            </a:pPr>
            <a:r>
              <a:rPr lang="it-IT" dirty="0">
                <a:solidFill>
                  <a:schemeClr val="bg1"/>
                </a:solidFill>
              </a:rPr>
              <a:t>Amt </a:t>
            </a:r>
            <a:r>
              <a:rPr lang="it-IT" dirty="0" err="1">
                <a:solidFill>
                  <a:schemeClr val="bg1"/>
                </a:solidFill>
              </a:rPr>
              <a:t>für</a:t>
            </a:r>
            <a:r>
              <a:rPr lang="it-IT" dirty="0">
                <a:solidFill>
                  <a:schemeClr val="bg1"/>
                </a:solidFill>
              </a:rPr>
              <a:t> </a:t>
            </a:r>
            <a:r>
              <a:rPr lang="it-IT" dirty="0" err="1">
                <a:solidFill>
                  <a:schemeClr val="bg1"/>
                </a:solidFill>
              </a:rPr>
              <a:t>Arbeitsmaktbeobachtung</a:t>
            </a:r>
            <a:endParaRPr lang="it-IT" dirty="0">
              <a:solidFill>
                <a:schemeClr val="bg1"/>
              </a:solidFill>
            </a:endParaRPr>
          </a:p>
        </p:txBody>
      </p:sp>
      <p:pic>
        <p:nvPicPr>
          <p:cNvPr id="3" name="Grafik 2">
            <a:extLst>
              <a:ext uri="{FF2B5EF4-FFF2-40B4-BE49-F238E27FC236}">
                <a16:creationId xmlns:a16="http://schemas.microsoft.com/office/drawing/2014/main" xmlns="" id="{97DB5F06-8A57-AB35-7B7D-0551C1897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27657" y="-945132"/>
            <a:ext cx="5524469" cy="9352392"/>
          </a:xfrm>
          <a:prstGeom prst="rect">
            <a:avLst/>
          </a:prstGeom>
        </p:spPr>
      </p:pic>
      <p:sp>
        <p:nvSpPr>
          <p:cNvPr id="4" name="Textfeld 3">
            <a:extLst>
              <a:ext uri="{FF2B5EF4-FFF2-40B4-BE49-F238E27FC236}">
                <a16:creationId xmlns:a16="http://schemas.microsoft.com/office/drawing/2014/main" xmlns="" id="{D7AA10D3-3AF2-8B50-8200-360F4340E1CB}"/>
              </a:ext>
            </a:extLst>
          </p:cNvPr>
          <p:cNvSpPr txBox="1"/>
          <p:nvPr/>
        </p:nvSpPr>
        <p:spPr>
          <a:xfrm>
            <a:off x="3299737" y="294111"/>
            <a:ext cx="5304657" cy="584775"/>
          </a:xfrm>
          <a:prstGeom prst="rect">
            <a:avLst/>
          </a:prstGeom>
          <a:noFill/>
        </p:spPr>
        <p:txBody>
          <a:bodyPr wrap="none" rtlCol="0">
            <a:spAutoFit/>
          </a:bodyPr>
          <a:lstStyle/>
          <a:p>
            <a:r>
              <a:rPr lang="de-DE" sz="3200" dirty="0"/>
              <a:t>Südtiroler im Staatsdienst</a:t>
            </a:r>
          </a:p>
        </p:txBody>
      </p:sp>
    </p:spTree>
    <p:extLst>
      <p:ext uri="{BB962C8B-B14F-4D97-AF65-F5344CB8AC3E}">
        <p14:creationId xmlns:p14="http://schemas.microsoft.com/office/powerpoint/2010/main" val="2501560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5ABC9A03-4553-E61A-DDD7-8A6C51CE3E2A}"/>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EC6F949C-4567-C5CB-DADF-EEAA2E8F41A7}"/>
              </a:ext>
            </a:extLst>
          </p:cNvPr>
          <p:cNvSpPr txBox="1"/>
          <p:nvPr/>
        </p:nvSpPr>
        <p:spPr>
          <a:xfrm>
            <a:off x="3981449" y="2069424"/>
            <a:ext cx="5652407" cy="777136"/>
          </a:xfrm>
          <a:prstGeom prst="rect">
            <a:avLst/>
          </a:prstGeom>
          <a:noFill/>
        </p:spPr>
        <p:txBody>
          <a:bodyPr wrap="square">
            <a:spAutoFit/>
          </a:bodyPr>
          <a:lstStyle/>
          <a:p>
            <a:pPr lvl="2" algn="just">
              <a:lnSpc>
                <a:spcPct val="115000"/>
              </a:lnSpc>
              <a:spcBef>
                <a:spcPts val="1800"/>
              </a:spcBef>
              <a:spcAft>
                <a:spcPts val="600"/>
              </a:spcAft>
            </a:pPr>
            <a:r>
              <a:rPr lang="x-none" sz="4000" b="1" kern="100" dirty="0">
                <a:solidFill>
                  <a:schemeClr val="bg1">
                    <a:lumMod val="50000"/>
                  </a:schemeClr>
                </a:solidFill>
                <a:effectLst/>
                <a:ea typeface="Times New Roman" panose="02020603050405020304" pitchFamily="18" charset="0"/>
              </a:rPr>
              <a:t>Maßnahmen</a:t>
            </a:r>
          </a:p>
        </p:txBody>
      </p:sp>
    </p:spTree>
    <p:extLst>
      <p:ext uri="{BB962C8B-B14F-4D97-AF65-F5344CB8AC3E}">
        <p14:creationId xmlns:p14="http://schemas.microsoft.com/office/powerpoint/2010/main" val="2649809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xmlns="" id="{7256479D-C3B7-2DB9-1468-949029402B3B}"/>
              </a:ext>
            </a:extLst>
          </p:cNvPr>
          <p:cNvSpPr txBox="1">
            <a:spLocks/>
          </p:cNvSpPr>
          <p:nvPr/>
        </p:nvSpPr>
        <p:spPr>
          <a:xfrm>
            <a:off x="42662" y="6526476"/>
            <a:ext cx="1430538" cy="321470"/>
          </a:xfrm>
          <a:prstGeom prst="rect">
            <a:avLst/>
          </a:prstGeom>
        </p:spPr>
        <p:txBody>
          <a:bodyPr vert="horz" anchor="b"/>
          <a:lstStyle>
            <a:defPPr>
              <a:defRPr lang="de-DE"/>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9807FFE7-B90E-1EFB-6795-32A06270F156}"/>
              </a:ext>
            </a:extLst>
          </p:cNvPr>
          <p:cNvSpPr txBox="1"/>
          <p:nvPr/>
        </p:nvSpPr>
        <p:spPr>
          <a:xfrm>
            <a:off x="612544" y="229924"/>
            <a:ext cx="10455106" cy="646331"/>
          </a:xfrm>
          <a:prstGeom prst="rect">
            <a:avLst/>
          </a:prstGeom>
          <a:noFill/>
        </p:spPr>
        <p:txBody>
          <a:bodyPr wrap="none" rtlCol="0">
            <a:spAutoFit/>
          </a:bodyPr>
          <a:lstStyle/>
          <a:p>
            <a:r>
              <a:rPr lang="de-DE" sz="3600" dirty="0"/>
              <a:t>Angebot und Nachfrage bestimmen die Preise</a:t>
            </a:r>
          </a:p>
        </p:txBody>
      </p:sp>
      <p:pic>
        <p:nvPicPr>
          <p:cNvPr id="2050" name="Picture 2" descr="Angebot und Nachfrage">
            <a:extLst>
              <a:ext uri="{FF2B5EF4-FFF2-40B4-BE49-F238E27FC236}">
                <a16:creationId xmlns:a16="http://schemas.microsoft.com/office/drawing/2014/main" xmlns="" id="{48A80FCA-6C9E-2FEF-B7C0-A262023FE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88" y="876255"/>
            <a:ext cx="10454224" cy="430116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xmlns="" id="{1CAFE2ED-D7DD-83D8-C967-4FBA3561AABC}"/>
              </a:ext>
            </a:extLst>
          </p:cNvPr>
          <p:cNvSpPr txBox="1"/>
          <p:nvPr/>
        </p:nvSpPr>
        <p:spPr>
          <a:xfrm>
            <a:off x="487888" y="5230838"/>
            <a:ext cx="10454224" cy="1323439"/>
          </a:xfrm>
          <a:prstGeom prst="rect">
            <a:avLst/>
          </a:prstGeom>
          <a:solidFill>
            <a:srgbClr val="F8F1E2"/>
          </a:solidFill>
          <a:ln>
            <a:solidFill>
              <a:schemeClr val="tx1"/>
            </a:solidFill>
          </a:ln>
        </p:spPr>
        <p:txBody>
          <a:bodyPr wrap="square" rtlCol="0">
            <a:spAutoFit/>
          </a:bodyPr>
          <a:lstStyle/>
          <a:p>
            <a:pPr algn="ctr"/>
            <a:r>
              <a:rPr lang="de-DE" sz="2000" dirty="0"/>
              <a:t>Südtirol hat hohe Nachfrage und beschränktes Angebot!</a:t>
            </a:r>
          </a:p>
          <a:p>
            <a:pPr algn="ctr"/>
            <a:r>
              <a:rPr lang="de-DE" sz="2000" dirty="0"/>
              <a:t>Neben der Bevölkerung von ca. 540.000 Einwohner</a:t>
            </a:r>
          </a:p>
          <a:p>
            <a:pPr algn="ctr"/>
            <a:r>
              <a:rPr lang="de-DE" sz="2000" dirty="0"/>
              <a:t>8,5 Mio Ankünfte (Gäste 2023) und 36,1 Mio. Nächtigungen.</a:t>
            </a:r>
          </a:p>
          <a:p>
            <a:pPr algn="ctr"/>
            <a:r>
              <a:rPr lang="de-DE" sz="2000" dirty="0"/>
              <a:t>Zum Vergleich: Japan 120 Mio Einwohner und 25 Mio Nächtigungen.</a:t>
            </a:r>
          </a:p>
        </p:txBody>
      </p:sp>
      <p:sp>
        <p:nvSpPr>
          <p:cNvPr id="9" name="Textfeld 8">
            <a:extLst>
              <a:ext uri="{FF2B5EF4-FFF2-40B4-BE49-F238E27FC236}">
                <a16:creationId xmlns:a16="http://schemas.microsoft.com/office/drawing/2014/main" xmlns="" id="{79FE2CAD-1045-8DFD-88F7-BFDE07E8EB75}"/>
              </a:ext>
            </a:extLst>
          </p:cNvPr>
          <p:cNvSpPr txBox="1"/>
          <p:nvPr/>
        </p:nvSpPr>
        <p:spPr>
          <a:xfrm>
            <a:off x="7477067" y="6554277"/>
            <a:ext cx="3241733" cy="276999"/>
          </a:xfrm>
          <a:prstGeom prst="rect">
            <a:avLst/>
          </a:prstGeom>
          <a:noFill/>
        </p:spPr>
        <p:txBody>
          <a:bodyPr wrap="square">
            <a:spAutoFit/>
          </a:bodyPr>
          <a:lstStyle/>
          <a:p>
            <a:r>
              <a:rPr lang="de-DE" sz="1200" b="0" i="0" dirty="0">
                <a:solidFill>
                  <a:srgbClr val="1C1D21"/>
                </a:solidFill>
                <a:effectLst/>
                <a:latin typeface="Arial" panose="020B0604020202020204" pitchFamily="34" charset="0"/>
                <a:cs typeface="Arial" panose="020B0604020202020204" pitchFamily="34" charset="0"/>
              </a:rPr>
              <a:t>ASTAT, Mobilität und Tourismus, 24.09.2024</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972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FAB4C99D-1566-F937-83EF-3A09DFCB7855}"/>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11122598-7EC3-4C9E-B82A-00C326F1A345}"/>
              </a:ext>
            </a:extLst>
          </p:cNvPr>
          <p:cNvSpPr txBox="1"/>
          <p:nvPr/>
        </p:nvSpPr>
        <p:spPr>
          <a:xfrm>
            <a:off x="556443" y="1035140"/>
            <a:ext cx="8542401" cy="3862596"/>
          </a:xfrm>
          <a:prstGeom prst="rect">
            <a:avLst/>
          </a:prstGeom>
          <a:noFill/>
        </p:spPr>
        <p:txBody>
          <a:bodyPr wrap="square">
            <a:spAutoFit/>
          </a:bodyPr>
          <a:lstStyle/>
          <a:p>
            <a:pPr>
              <a:spcAft>
                <a:spcPts val="600"/>
              </a:spcAft>
            </a:pPr>
            <a:r>
              <a:rPr lang="de-DE" sz="2000" b="1" dirty="0"/>
              <a:t>Angebot statt Nachfrage</a:t>
            </a:r>
            <a:r>
              <a:rPr lang="de-DE" sz="2000" dirty="0"/>
              <a:t> erhöhen, um </a:t>
            </a:r>
            <a:r>
              <a:rPr lang="de-DE" sz="2000" b="1" dirty="0"/>
              <a:t>Preise zu senken</a:t>
            </a:r>
            <a:endParaRPr lang="de-DE" sz="2000" dirty="0"/>
          </a:p>
          <a:p>
            <a:pPr marL="342900" lvl="1" indent="-342900">
              <a:spcAft>
                <a:spcPts val="600"/>
              </a:spcAft>
              <a:buFont typeface="Wingdings" pitchFamily="2" charset="2"/>
              <a:buChar char="Ø"/>
            </a:pPr>
            <a:r>
              <a:rPr lang="de-DE" sz="2000" b="1" dirty="0"/>
              <a:t>Wohnungsbau durch öffentliche Hand statt symbolischer Maßnahmen</a:t>
            </a:r>
          </a:p>
          <a:p>
            <a:pPr marL="457200" lvl="2">
              <a:spcAft>
                <a:spcPts val="600"/>
              </a:spcAft>
            </a:pPr>
            <a:r>
              <a:rPr lang="de-DE" sz="2000" b="1" dirty="0"/>
              <a:t>Gutgemeinte Beiträge erhöhen Nachfrage → treiben Preise hoch → nicht zielführend</a:t>
            </a:r>
          </a:p>
          <a:p>
            <a:pPr marL="342900" indent="-342900">
              <a:spcAft>
                <a:spcPts val="600"/>
              </a:spcAft>
              <a:buFont typeface="Wingdings" pitchFamily="2" charset="2"/>
              <a:buChar char="Ø"/>
            </a:pPr>
            <a:r>
              <a:rPr lang="de-DE" sz="2000" b="1" dirty="0"/>
              <a:t>Kubatur erhöhen</a:t>
            </a:r>
            <a:r>
              <a:rPr lang="de-DE" sz="2000" dirty="0"/>
              <a:t>, v. a. </a:t>
            </a:r>
            <a:r>
              <a:rPr lang="de-DE" sz="2000" b="1" dirty="0"/>
              <a:t>bestehende Gebäude aufstocken</a:t>
            </a:r>
            <a:r>
              <a:rPr lang="de-DE" sz="2000" dirty="0"/>
              <a:t>, nicht neue Flächen verbrauchen</a:t>
            </a:r>
          </a:p>
          <a:p>
            <a:pPr marL="342900" indent="-342900">
              <a:spcAft>
                <a:spcPts val="600"/>
              </a:spcAft>
              <a:buFont typeface="Wingdings" pitchFamily="2" charset="2"/>
              <a:buChar char="Ø"/>
            </a:pPr>
            <a:r>
              <a:rPr lang="de-DE" sz="2000" b="1" dirty="0"/>
              <a:t>Vermieten an Einheimische attraktiver machen</a:t>
            </a:r>
            <a:r>
              <a:rPr lang="de-DE" sz="2000" dirty="0"/>
              <a:t> (z. B. durch </a:t>
            </a:r>
            <a:r>
              <a:rPr lang="de-DE" sz="2000" b="1" dirty="0"/>
              <a:t>Steuerumschichtungen</a:t>
            </a:r>
            <a:r>
              <a:rPr lang="de-DE" sz="2000" dirty="0"/>
              <a:t>)</a:t>
            </a:r>
          </a:p>
          <a:p>
            <a:pPr marL="342900" indent="-342900">
              <a:spcAft>
                <a:spcPts val="600"/>
              </a:spcAft>
              <a:buFont typeface="Wingdings" pitchFamily="2" charset="2"/>
              <a:buChar char="Ø"/>
            </a:pPr>
            <a:r>
              <a:rPr lang="de-DE" sz="2000" b="1" dirty="0"/>
              <a:t>Garantiefonds für Vermieter</a:t>
            </a:r>
            <a:r>
              <a:rPr lang="de-DE" sz="2000" dirty="0"/>
              <a:t>, um vor Ausfällen und Schäden zu schützen und zum Vermieten anregen</a:t>
            </a:r>
          </a:p>
        </p:txBody>
      </p:sp>
      <p:sp>
        <p:nvSpPr>
          <p:cNvPr id="6" name="Textfeld 5">
            <a:extLst>
              <a:ext uri="{FF2B5EF4-FFF2-40B4-BE49-F238E27FC236}">
                <a16:creationId xmlns:a16="http://schemas.microsoft.com/office/drawing/2014/main" xmlns="" id="{3038B8B5-28AA-200C-BF87-BBF3CC995E66}"/>
              </a:ext>
            </a:extLst>
          </p:cNvPr>
          <p:cNvSpPr txBox="1"/>
          <p:nvPr/>
        </p:nvSpPr>
        <p:spPr>
          <a:xfrm>
            <a:off x="1405573" y="163849"/>
            <a:ext cx="6844140" cy="708656"/>
          </a:xfrm>
          <a:prstGeom prst="rect">
            <a:avLst/>
          </a:prstGeom>
          <a:noFill/>
        </p:spPr>
        <p:txBody>
          <a:bodyPr wrap="square">
            <a:spAutoFit/>
          </a:bodyPr>
          <a:lstStyle/>
          <a:p>
            <a:pPr lvl="2" algn="just">
              <a:lnSpc>
                <a:spcPct val="115000"/>
              </a:lnSpc>
              <a:spcBef>
                <a:spcPts val="1800"/>
              </a:spcBef>
              <a:spcAft>
                <a:spcPts val="600"/>
              </a:spcAft>
            </a:pPr>
            <a:r>
              <a:rPr lang="de-DE" sz="3600" b="1" kern="100" dirty="0">
                <a:solidFill>
                  <a:schemeClr val="tx1">
                    <a:lumMod val="50000"/>
                    <a:lumOff val="50000"/>
                  </a:schemeClr>
                </a:solidFill>
                <a:effectLst/>
                <a:ea typeface="Times New Roman" panose="02020603050405020304" pitchFamily="18" charset="0"/>
              </a:rPr>
              <a:t>Wohnen</a:t>
            </a:r>
            <a:r>
              <a:rPr lang="de-DE" sz="3200" b="1" kern="100" dirty="0">
                <a:solidFill>
                  <a:schemeClr val="tx1">
                    <a:lumMod val="50000"/>
                    <a:lumOff val="50000"/>
                  </a:schemeClr>
                </a:solidFill>
                <a:effectLst/>
                <a:ea typeface="Times New Roman" panose="02020603050405020304" pitchFamily="18" charset="0"/>
              </a:rPr>
              <a:t> leistbar machen</a:t>
            </a:r>
            <a:endParaRPr lang="x-none" sz="3200" b="1" kern="100" dirty="0">
              <a:solidFill>
                <a:schemeClr val="tx1">
                  <a:lumMod val="50000"/>
                  <a:lumOff val="50000"/>
                </a:schemeClr>
              </a:solidFill>
              <a:effectLst/>
              <a:ea typeface="Times New Roman" panose="02020603050405020304" pitchFamily="18" charset="0"/>
            </a:endParaRPr>
          </a:p>
        </p:txBody>
      </p:sp>
      <p:pic>
        <p:nvPicPr>
          <p:cNvPr id="7170" name="Picture 2" descr="Bei der Wohnbauförderung heißt es weiterhin: “Bitte warten” - Maria Rieder">
            <a:extLst>
              <a:ext uri="{FF2B5EF4-FFF2-40B4-BE49-F238E27FC236}">
                <a16:creationId xmlns:a16="http://schemas.microsoft.com/office/drawing/2014/main" xmlns="" id="{6B27E45C-FB9C-F9B1-1957-084D6984DF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14" t="29362" r="11852" b="1808"/>
          <a:stretch/>
        </p:blipFill>
        <p:spPr bwMode="auto">
          <a:xfrm>
            <a:off x="8974338" y="338666"/>
            <a:ext cx="2881263" cy="2427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xmlns="" id="{6175C68A-D72D-76AF-CCED-B857F06E1AC6}"/>
              </a:ext>
            </a:extLst>
          </p:cNvPr>
          <p:cNvSpPr txBox="1"/>
          <p:nvPr/>
        </p:nvSpPr>
        <p:spPr>
          <a:xfrm>
            <a:off x="611243" y="5060370"/>
            <a:ext cx="10969513" cy="1184940"/>
          </a:xfrm>
          <a:prstGeom prst="rect">
            <a:avLst/>
          </a:prstGeom>
          <a:solidFill>
            <a:srgbClr val="DBF4D9"/>
          </a:solidFill>
        </p:spPr>
        <p:txBody>
          <a:bodyPr wrap="square">
            <a:spAutoFit/>
          </a:bodyPr>
          <a:lstStyle/>
          <a:p>
            <a:pPr algn="ctr">
              <a:spcAft>
                <a:spcPts val="600"/>
              </a:spcAft>
            </a:pPr>
            <a:endParaRPr lang="de-DE" sz="1800" b="1" dirty="0"/>
          </a:p>
          <a:p>
            <a:pPr algn="ctr">
              <a:spcAft>
                <a:spcPts val="600"/>
              </a:spcAft>
            </a:pPr>
            <a:r>
              <a:rPr lang="de-DE" sz="2400" b="1" dirty="0"/>
              <a:t>Wohnbauförderung früher: Arbeitnehmer konnten Eigenheim bauen → heute nicht mal Wohnung leistbar</a:t>
            </a:r>
          </a:p>
        </p:txBody>
      </p:sp>
    </p:spTree>
    <p:extLst>
      <p:ext uri="{BB962C8B-B14F-4D97-AF65-F5344CB8AC3E}">
        <p14:creationId xmlns:p14="http://schemas.microsoft.com/office/powerpoint/2010/main" val="259315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9CA21C2A-CA4F-25DD-0471-F09E2D248924}"/>
              </a:ext>
            </a:extLst>
          </p:cNvPr>
          <p:cNvSpPr>
            <a:spLocks noGrp="1"/>
          </p:cNvSpPr>
          <p:nvPr>
            <p:ph type="ftr" sz="quarter" idx="11"/>
          </p:nvPr>
        </p:nvSpPr>
        <p:spPr>
          <a:xfrm>
            <a:off x="239487" y="6304663"/>
            <a:ext cx="1474081"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0B56645C-C9CB-6E5A-F0A7-2A9A9ECE7996}"/>
              </a:ext>
            </a:extLst>
          </p:cNvPr>
          <p:cNvSpPr txBox="1"/>
          <p:nvPr/>
        </p:nvSpPr>
        <p:spPr>
          <a:xfrm>
            <a:off x="359231" y="1213009"/>
            <a:ext cx="11277597" cy="4585871"/>
          </a:xfrm>
          <a:prstGeom prst="rect">
            <a:avLst/>
          </a:prstGeom>
          <a:noFill/>
        </p:spPr>
        <p:txBody>
          <a:bodyPr wrap="square">
            <a:spAutoFit/>
          </a:bodyPr>
          <a:lstStyle/>
          <a:p>
            <a:pPr indent="-285750">
              <a:buFont typeface="Wingdings" pitchFamily="2" charset="2"/>
              <a:buChar char="v"/>
            </a:pPr>
            <a:r>
              <a:rPr lang="de-DE" sz="2000" b="1" dirty="0"/>
              <a:t>Einkommenserhöhung</a:t>
            </a:r>
          </a:p>
          <a:p>
            <a:pPr marL="742950" lvl="1" indent="-285750">
              <a:buFont typeface="Wingdings" pitchFamily="2" charset="2"/>
              <a:buChar char="Ø"/>
            </a:pPr>
            <a:r>
              <a:rPr lang="de-DE" sz="2000" dirty="0">
                <a:solidFill>
                  <a:srgbClr val="FF0000"/>
                </a:solidFill>
              </a:rPr>
              <a:t>Löhne gerecht und an Lebenshaltungskosten </a:t>
            </a:r>
            <a:r>
              <a:rPr lang="de-DE" sz="2000" dirty="0" err="1"/>
              <a:t>angepassen</a:t>
            </a:r>
            <a:endParaRPr lang="de-DE" sz="2000" dirty="0"/>
          </a:p>
          <a:p>
            <a:pPr marL="742950" lvl="1" indent="-285750">
              <a:buFont typeface="Wingdings" pitchFamily="2" charset="2"/>
              <a:buChar char="Ø"/>
            </a:pPr>
            <a:r>
              <a:rPr lang="de-DE" sz="2000" dirty="0"/>
              <a:t>Sozialpartnerschaftlich verhandelter „Südtiroler </a:t>
            </a:r>
            <a:r>
              <a:rPr lang="de-DE" sz="2000" dirty="0">
                <a:solidFill>
                  <a:srgbClr val="FF0000"/>
                </a:solidFill>
              </a:rPr>
              <a:t>Mindestlohns</a:t>
            </a:r>
            <a:r>
              <a:rPr lang="de-DE" sz="2000" dirty="0"/>
              <a:t>“</a:t>
            </a:r>
            <a:endParaRPr lang="de-DE" sz="2000" b="1" dirty="0"/>
          </a:p>
          <a:p>
            <a:pPr marL="742950" lvl="1" indent="-285750">
              <a:buFont typeface="Wingdings" pitchFamily="2" charset="2"/>
              <a:buChar char="Ø"/>
            </a:pPr>
            <a:r>
              <a:rPr lang="de-DE" sz="2000" dirty="0"/>
              <a:t>höhere </a:t>
            </a:r>
            <a:r>
              <a:rPr lang="de-DE" sz="2000" dirty="0">
                <a:solidFill>
                  <a:srgbClr val="FF0000"/>
                </a:solidFill>
              </a:rPr>
              <a:t>Löhne</a:t>
            </a:r>
            <a:r>
              <a:rPr lang="de-DE" sz="2000" dirty="0"/>
              <a:t> für öffentliche </a:t>
            </a:r>
            <a:r>
              <a:rPr lang="de-DE" sz="2000" dirty="0">
                <a:solidFill>
                  <a:srgbClr val="FF0000"/>
                </a:solidFill>
              </a:rPr>
              <a:t>Bedienstete = Druck auf Privatwirtschaft</a:t>
            </a:r>
          </a:p>
          <a:p>
            <a:pPr marL="742950" lvl="1" indent="-285750">
              <a:buFont typeface="Wingdings" pitchFamily="2" charset="2"/>
              <a:buChar char="Ø"/>
            </a:pPr>
            <a:r>
              <a:rPr lang="de-DE" sz="2000" dirty="0">
                <a:solidFill>
                  <a:srgbClr val="FF0000"/>
                </a:solidFill>
              </a:rPr>
              <a:t>Anreizsystem für Privatwirtschaft </a:t>
            </a:r>
            <a:r>
              <a:rPr lang="de-DE" sz="2000" dirty="0"/>
              <a:t>(durch Beitragspolitik und Steuern)</a:t>
            </a:r>
          </a:p>
          <a:p>
            <a:pPr marL="742950" lvl="1" indent="-285750">
              <a:buFont typeface="Wingdings" pitchFamily="2" charset="2"/>
              <a:buChar char="Ø"/>
            </a:pPr>
            <a:r>
              <a:rPr lang="de-DE" sz="2000" dirty="0"/>
              <a:t>Ausgleich durch </a:t>
            </a:r>
            <a:r>
              <a:rPr lang="de-DE" sz="2000" dirty="0">
                <a:solidFill>
                  <a:srgbClr val="FF0000"/>
                </a:solidFill>
              </a:rPr>
              <a:t>Transferleistungen</a:t>
            </a:r>
          </a:p>
          <a:p>
            <a:pPr marL="742950" lvl="1" indent="-285750">
              <a:buFont typeface="Wingdings" pitchFamily="2" charset="2"/>
              <a:buChar char="Ø"/>
            </a:pPr>
            <a:r>
              <a:rPr lang="de-DE" sz="2000" dirty="0"/>
              <a:t>Gleiche Entlohnung der </a:t>
            </a:r>
            <a:r>
              <a:rPr lang="de-DE" sz="2000" dirty="0">
                <a:solidFill>
                  <a:srgbClr val="FF0000"/>
                </a:solidFill>
              </a:rPr>
              <a:t>Geschlechter für gleiche Leistung</a:t>
            </a:r>
          </a:p>
          <a:p>
            <a:pPr indent="-285750">
              <a:buFont typeface="Wingdings" pitchFamily="2" charset="2"/>
              <a:buChar char="v"/>
            </a:pPr>
            <a:r>
              <a:rPr lang="de-DE" sz="2000" b="1" dirty="0"/>
              <a:t> Steuern</a:t>
            </a:r>
          </a:p>
          <a:p>
            <a:pPr marL="742950" lvl="1" indent="-285750">
              <a:buFont typeface="Wingdings" pitchFamily="2" charset="2"/>
              <a:buChar char="Ø"/>
            </a:pPr>
            <a:r>
              <a:rPr lang="de-DE" sz="2000" dirty="0"/>
              <a:t>Bekämpfung Steuerhinterziehung (um soziale Maßnahmen zu finanzieren, </a:t>
            </a:r>
            <a:r>
              <a:rPr lang="de-DE" sz="2000" dirty="0">
                <a:solidFill>
                  <a:srgbClr val="FF0000"/>
                </a:solidFill>
              </a:rPr>
              <a:t>Bargeld Limit</a:t>
            </a:r>
            <a:r>
              <a:rPr lang="de-DE" sz="2000" dirty="0"/>
              <a:t>, Abzug von Spesen = Kreislauf schließen)</a:t>
            </a:r>
          </a:p>
          <a:p>
            <a:pPr marL="742950" lvl="1" indent="-285750">
              <a:buFont typeface="Wingdings" pitchFamily="2" charset="2"/>
              <a:buChar char="Ø"/>
            </a:pPr>
            <a:r>
              <a:rPr lang="de-DE" sz="2000" dirty="0">
                <a:solidFill>
                  <a:srgbClr val="FF0000"/>
                </a:solidFill>
              </a:rPr>
              <a:t>Besteuerung vom Einkommen hin großen Vermögen </a:t>
            </a:r>
            <a:r>
              <a:rPr lang="de-DE" sz="2000" dirty="0"/>
              <a:t>(Reichtum entsteht meist durch geerbtes oder schnell erworbenes Vermögen, nicht durch Arbeit, teilweise auch durch illegale Mittel)</a:t>
            </a:r>
          </a:p>
          <a:p>
            <a:pPr lvl="1"/>
            <a:r>
              <a:rPr lang="de-DE" sz="3200" dirty="0">
                <a:solidFill>
                  <a:srgbClr val="FF0000"/>
                </a:solidFill>
              </a:rPr>
              <a:t>Arbeit muss sich wieder lohnen</a:t>
            </a:r>
          </a:p>
        </p:txBody>
      </p:sp>
      <p:sp>
        <p:nvSpPr>
          <p:cNvPr id="6" name="Textfeld 5">
            <a:extLst>
              <a:ext uri="{FF2B5EF4-FFF2-40B4-BE49-F238E27FC236}">
                <a16:creationId xmlns:a16="http://schemas.microsoft.com/office/drawing/2014/main" xmlns="" id="{F39E700E-59AE-84AC-A252-48996440E6FA}"/>
              </a:ext>
            </a:extLst>
          </p:cNvPr>
          <p:cNvSpPr txBox="1"/>
          <p:nvPr/>
        </p:nvSpPr>
        <p:spPr>
          <a:xfrm>
            <a:off x="2748642" y="107061"/>
            <a:ext cx="6694715" cy="892552"/>
          </a:xfrm>
          <a:prstGeom prst="rect">
            <a:avLst/>
          </a:prstGeom>
          <a:noFill/>
        </p:spPr>
        <p:txBody>
          <a:bodyPr wrap="square">
            <a:spAutoFit/>
          </a:bodyPr>
          <a:lstStyle/>
          <a:p>
            <a:pPr algn="ctr">
              <a:buNone/>
            </a:pPr>
            <a:r>
              <a:rPr lang="de-DE" sz="3200" b="1" dirty="0"/>
              <a:t>Gemeinsame Verantwortung</a:t>
            </a:r>
            <a:endParaRPr lang="de-DE" sz="3200" dirty="0"/>
          </a:p>
          <a:p>
            <a:pPr algn="ctr">
              <a:buNone/>
            </a:pPr>
            <a:r>
              <a:rPr lang="de-DE" sz="2000" dirty="0"/>
              <a:t>Politik, Behörden, Organisationen, Bürger</a:t>
            </a:r>
          </a:p>
        </p:txBody>
      </p:sp>
      <p:sp>
        <p:nvSpPr>
          <p:cNvPr id="7" name="Textfeld 6">
            <a:extLst>
              <a:ext uri="{FF2B5EF4-FFF2-40B4-BE49-F238E27FC236}">
                <a16:creationId xmlns:a16="http://schemas.microsoft.com/office/drawing/2014/main" xmlns="" id="{952ADEA5-D467-9F80-B84C-C67FB0EC670C}"/>
              </a:ext>
            </a:extLst>
          </p:cNvPr>
          <p:cNvSpPr txBox="1"/>
          <p:nvPr/>
        </p:nvSpPr>
        <p:spPr>
          <a:xfrm>
            <a:off x="4955652" y="6504718"/>
            <a:ext cx="6877119" cy="246221"/>
          </a:xfrm>
          <a:prstGeom prst="rect">
            <a:avLst/>
          </a:prstGeom>
          <a:noFill/>
        </p:spPr>
        <p:txBody>
          <a:bodyPr wrap="square">
            <a:spAutoFit/>
          </a:bodyPr>
          <a:lstStyle/>
          <a:p>
            <a:r>
              <a:rPr lang="de-DE" sz="1000" dirty="0"/>
              <a:t>Das Raiffeisen Magazin, Ausgabe 6/19, </a:t>
            </a:r>
            <a:r>
              <a:rPr lang="de-DE" sz="1000" dirty="0">
                <a:hlinkClick r:id="rId2"/>
              </a:rPr>
              <a:t>https://magazin.raiffeisen.it/die-schere-zwischen-arm-und-reich/</a:t>
            </a:r>
            <a:r>
              <a:rPr lang="de-DE" sz="1000" dirty="0"/>
              <a:t> </a:t>
            </a:r>
          </a:p>
        </p:txBody>
      </p:sp>
    </p:spTree>
    <p:extLst>
      <p:ext uri="{BB962C8B-B14F-4D97-AF65-F5344CB8AC3E}">
        <p14:creationId xmlns:p14="http://schemas.microsoft.com/office/powerpoint/2010/main" val="599788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3" name="AutoShape 2" descr="https://upload.wikimedia.org/wikipedia/commons/d/d1/PolitikDimensionen.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 name="AutoShape 4" descr="https://upload.wikimedia.org/wikipedia/commons/d/d1/PolitikDimensionen.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 name="AutoShape 6" descr="https://upload.wikimedia.org/wikipedia/commons/d/d1/PolitikDimensionen.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pic>
        <p:nvPicPr>
          <p:cNvPr id="92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514" y="84930"/>
            <a:ext cx="9913257" cy="637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019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D23C373B-CF0F-2D3D-78EB-B1CB36DC7B12}"/>
              </a:ext>
            </a:extLst>
          </p:cNvPr>
          <p:cNvSpPr>
            <a:spLocks noGrp="1"/>
          </p:cNvSpPr>
          <p:nvPr>
            <p:ph type="ftr" sz="quarter" idx="11"/>
          </p:nvPr>
        </p:nvSpPr>
        <p:spPr>
          <a:xfrm>
            <a:off x="212650" y="6304661"/>
            <a:ext cx="1452309"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3" name="Grafik 2">
            <a:extLst>
              <a:ext uri="{FF2B5EF4-FFF2-40B4-BE49-F238E27FC236}">
                <a16:creationId xmlns:a16="http://schemas.microsoft.com/office/drawing/2014/main" xmlns="" id="{10EC86CF-D491-267A-F939-B3459F18B263}"/>
              </a:ext>
            </a:extLst>
          </p:cNvPr>
          <p:cNvPicPr>
            <a:picLocks noChangeAspect="1"/>
          </p:cNvPicPr>
          <p:nvPr/>
        </p:nvPicPr>
        <p:blipFill>
          <a:blip r:embed="rId2"/>
          <a:srcRect l="4065" r="2900" b="8989"/>
          <a:stretch/>
        </p:blipFill>
        <p:spPr>
          <a:xfrm>
            <a:off x="1234112" y="1137778"/>
            <a:ext cx="9389696" cy="5166884"/>
          </a:xfrm>
          <a:prstGeom prst="rect">
            <a:avLst/>
          </a:prstGeom>
        </p:spPr>
      </p:pic>
      <p:sp>
        <p:nvSpPr>
          <p:cNvPr id="5" name="Textfeld 4">
            <a:extLst>
              <a:ext uri="{FF2B5EF4-FFF2-40B4-BE49-F238E27FC236}">
                <a16:creationId xmlns:a16="http://schemas.microsoft.com/office/drawing/2014/main" xmlns="" id="{5B18DC87-5F9F-A00E-7E1A-4EB0CEC80A51}"/>
              </a:ext>
            </a:extLst>
          </p:cNvPr>
          <p:cNvSpPr txBox="1"/>
          <p:nvPr/>
        </p:nvSpPr>
        <p:spPr>
          <a:xfrm>
            <a:off x="1664959" y="435376"/>
            <a:ext cx="9292929" cy="707886"/>
          </a:xfrm>
          <a:prstGeom prst="rect">
            <a:avLst/>
          </a:prstGeom>
          <a:noFill/>
        </p:spPr>
        <p:txBody>
          <a:bodyPr wrap="none" rtlCol="0">
            <a:spAutoFit/>
          </a:bodyPr>
          <a:lstStyle/>
          <a:p>
            <a:r>
              <a:rPr lang="de-DE" sz="4000" dirty="0"/>
              <a:t>Politik ist Kampf um Macht und Geld</a:t>
            </a:r>
          </a:p>
        </p:txBody>
      </p:sp>
    </p:spTree>
    <p:extLst>
      <p:ext uri="{BB962C8B-B14F-4D97-AF65-F5344CB8AC3E}">
        <p14:creationId xmlns:p14="http://schemas.microsoft.com/office/powerpoint/2010/main" val="3068236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371600" y="6492875"/>
            <a:ext cx="3134241" cy="365125"/>
          </a:xfrm>
        </p:spPr>
        <p:txBody>
          <a:bodyPr/>
          <a:lstStyle/>
          <a:p>
            <a:r>
              <a:rPr lang="it-IT">
                <a:solidFill>
                  <a:schemeClr val="bg1"/>
                </a:solidFill>
                <a:latin typeface="Lucida Sans Unicode"/>
              </a:rPr>
              <a:t>O. Peterlini, unibz.it</a:t>
            </a:r>
            <a:endParaRPr lang="en-US" dirty="0">
              <a:solidFill>
                <a:schemeClr val="bg1"/>
              </a:solidFill>
              <a:latin typeface="Lucida Sans Unicode"/>
            </a:endParaRPr>
          </a:p>
        </p:txBody>
      </p:sp>
      <p:sp>
        <p:nvSpPr>
          <p:cNvPr id="7" name="Rechteck 6">
            <a:extLst>
              <a:ext uri="{FF2B5EF4-FFF2-40B4-BE49-F238E27FC236}">
                <a16:creationId xmlns:a16="http://schemas.microsoft.com/office/drawing/2014/main" xmlns="" id="{D526E371-1552-B045-838C-E1AFF0FAAD8E}"/>
              </a:ext>
            </a:extLst>
          </p:cNvPr>
          <p:cNvSpPr/>
          <p:nvPr/>
        </p:nvSpPr>
        <p:spPr>
          <a:xfrm>
            <a:off x="643821" y="426482"/>
            <a:ext cx="9264075" cy="707886"/>
          </a:xfrm>
          <a:prstGeom prst="rect">
            <a:avLst/>
          </a:prstGeom>
        </p:spPr>
        <p:txBody>
          <a:bodyPr wrap="none">
            <a:spAutoFit/>
          </a:bodyPr>
          <a:lstStyle/>
          <a:p>
            <a:r>
              <a:rPr lang="de-DE" sz="4000" kern="1200" dirty="0">
                <a:solidFill>
                  <a:schemeClr val="bg1"/>
                </a:solidFill>
                <a:latin typeface="Lucida Sans Unicode"/>
                <a:ea typeface="+mn-ea"/>
                <a:cs typeface="+mn-cs"/>
              </a:rPr>
              <a:t>Einfluss </a:t>
            </a:r>
            <a:r>
              <a:rPr lang="de-DE" sz="4000" kern="1200" dirty="0">
                <a:latin typeface="Lucida Sans Unicode"/>
                <a:ea typeface="+mn-ea"/>
                <a:cs typeface="+mn-cs"/>
              </a:rPr>
              <a:t>Einfluss auf Entscheidungen</a:t>
            </a:r>
          </a:p>
        </p:txBody>
      </p:sp>
      <p:graphicFrame>
        <p:nvGraphicFramePr>
          <p:cNvPr id="33" name="Diagramm 32">
            <a:extLst>
              <a:ext uri="{FF2B5EF4-FFF2-40B4-BE49-F238E27FC236}">
                <a16:creationId xmlns:a16="http://schemas.microsoft.com/office/drawing/2014/main" xmlns="" id="{85480954-E9C7-EA40-920E-9614BC3D3402}"/>
              </a:ext>
            </a:extLst>
          </p:cNvPr>
          <p:cNvGraphicFramePr/>
          <p:nvPr>
            <p:extLst>
              <p:ext uri="{D42A27DB-BD31-4B8C-83A1-F6EECF244321}">
                <p14:modId xmlns:p14="http://schemas.microsoft.com/office/powerpoint/2010/main" val="4066224246"/>
              </p:ext>
            </p:extLst>
          </p:nvPr>
        </p:nvGraphicFramePr>
        <p:xfrm>
          <a:off x="458443" y="1605369"/>
          <a:ext cx="5576710" cy="4227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wahlensüdtirol23: Reihung der Listenzeichen steht fest ...">
            <a:extLst>
              <a:ext uri="{FF2B5EF4-FFF2-40B4-BE49-F238E27FC236}">
                <a16:creationId xmlns:a16="http://schemas.microsoft.com/office/drawing/2014/main" xmlns="" id="{B326C400-A0E7-7B85-D1A7-F7212AA3B1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2" t="42798" r="3661" b="2384"/>
          <a:stretch/>
        </p:blipFill>
        <p:spPr bwMode="auto">
          <a:xfrm>
            <a:off x="6502400" y="1729548"/>
            <a:ext cx="5140846" cy="422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7813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840097" y="6502511"/>
            <a:ext cx="6165344" cy="365125"/>
          </a:xfrm>
        </p:spPr>
        <p:txBody>
          <a:bodyPr/>
          <a:lstStyle/>
          <a:p>
            <a:r>
              <a:rPr lang="it-IT">
                <a:solidFill>
                  <a:prstClr val="black"/>
                </a:solidFill>
                <a:latin typeface="Lucida Sans Unicode"/>
              </a:rPr>
              <a:t>O. Peterlini, unibz.it</a:t>
            </a:r>
            <a:endParaRPr lang="en-US" dirty="0">
              <a:solidFill>
                <a:prstClr val="black"/>
              </a:solidFill>
              <a:latin typeface="Lucida Sans Unicode"/>
            </a:endParaRPr>
          </a:p>
        </p:txBody>
      </p:sp>
      <p:sp>
        <p:nvSpPr>
          <p:cNvPr id="5" name="Rechteck 4"/>
          <p:cNvSpPr/>
          <p:nvPr/>
        </p:nvSpPr>
        <p:spPr>
          <a:xfrm>
            <a:off x="121148" y="778475"/>
            <a:ext cx="5718147" cy="6124754"/>
          </a:xfrm>
          <a:prstGeom prst="rect">
            <a:avLst/>
          </a:prstGeom>
          <a:solidFill>
            <a:schemeClr val="bg2"/>
          </a:solidFill>
          <a:ln>
            <a:solidFill>
              <a:schemeClr val="tx1"/>
            </a:solidFill>
          </a:ln>
        </p:spPr>
        <p:txBody>
          <a:bodyPr wrap="square">
            <a:spAutoFit/>
          </a:bodyPr>
          <a:lstStyle/>
          <a:p>
            <a:r>
              <a:rPr lang="it-IT" sz="4000" dirty="0" err="1">
                <a:solidFill>
                  <a:prstClr val="black"/>
                </a:solidFill>
                <a:latin typeface="Lucida Sans Unicode"/>
              </a:rPr>
              <a:t>Schutzgruppen</a:t>
            </a:r>
            <a:endParaRPr lang="it-IT" sz="4000" dirty="0">
              <a:solidFill>
                <a:prstClr val="black"/>
              </a:solidFill>
              <a:latin typeface="Lucida Sans Unicode"/>
            </a:endParaRPr>
          </a:p>
          <a:p>
            <a:r>
              <a:rPr lang="it-IT" sz="2200" b="1" dirty="0">
                <a:solidFill>
                  <a:prstClr val="black"/>
                </a:solidFill>
              </a:rPr>
              <a:t>(Protective </a:t>
            </a:r>
            <a:r>
              <a:rPr lang="it-IT" sz="2200" b="1" dirty="0" err="1">
                <a:solidFill>
                  <a:prstClr val="black"/>
                </a:solidFill>
              </a:rPr>
              <a:t>groups</a:t>
            </a:r>
            <a:r>
              <a:rPr lang="it-IT" sz="2200" b="1" dirty="0">
                <a:solidFill>
                  <a:prstClr val="black"/>
                </a:solidFill>
              </a:rPr>
              <a:t>, Gruppi di tutela)</a:t>
            </a:r>
          </a:p>
          <a:p>
            <a:r>
              <a:rPr lang="it-IT" sz="2200" dirty="0" err="1">
                <a:solidFill>
                  <a:schemeClr val="accent2"/>
                </a:solidFill>
              </a:rPr>
              <a:t>Zum</a:t>
            </a:r>
            <a:r>
              <a:rPr lang="it-IT" sz="2200" dirty="0">
                <a:solidFill>
                  <a:schemeClr val="accent2"/>
                </a:solidFill>
              </a:rPr>
              <a:t> </a:t>
            </a:r>
            <a:r>
              <a:rPr lang="it-IT" sz="2200" dirty="0" err="1">
                <a:solidFill>
                  <a:schemeClr val="accent2"/>
                </a:solidFill>
              </a:rPr>
              <a:t>Schutz</a:t>
            </a:r>
            <a:r>
              <a:rPr lang="it-IT" sz="2200" dirty="0">
                <a:solidFill>
                  <a:schemeClr val="accent2"/>
                </a:solidFill>
              </a:rPr>
              <a:t> </a:t>
            </a:r>
            <a:r>
              <a:rPr lang="it-IT" sz="2200" dirty="0" err="1">
                <a:solidFill>
                  <a:schemeClr val="accent2"/>
                </a:solidFill>
              </a:rPr>
              <a:t>der</a:t>
            </a:r>
            <a:r>
              <a:rPr lang="it-IT" sz="2200" dirty="0">
                <a:solidFill>
                  <a:schemeClr val="accent2"/>
                </a:solidFill>
              </a:rPr>
              <a:t> </a:t>
            </a:r>
            <a:r>
              <a:rPr lang="it-IT" sz="2200" dirty="0" err="1">
                <a:solidFill>
                  <a:schemeClr val="accent2"/>
                </a:solidFill>
              </a:rPr>
              <a:t>eigenen</a:t>
            </a:r>
            <a:r>
              <a:rPr lang="it-IT" sz="2200" dirty="0">
                <a:solidFill>
                  <a:schemeClr val="accent2"/>
                </a:solidFill>
              </a:rPr>
              <a:t> </a:t>
            </a:r>
            <a:r>
              <a:rPr lang="it-IT" sz="2200" dirty="0" err="1">
                <a:solidFill>
                  <a:schemeClr val="accent2"/>
                </a:solidFill>
              </a:rPr>
              <a:t>Gruppen-Interessen</a:t>
            </a:r>
            <a:endParaRPr lang="it-IT" sz="2200" dirty="0">
              <a:solidFill>
                <a:schemeClr val="accent2"/>
              </a:solidFill>
            </a:endParaRPr>
          </a:p>
          <a:p>
            <a:r>
              <a:rPr lang="de-DE" sz="2200" dirty="0"/>
              <a:t>vor allem materiell-ökonomische Interessen die für ihre Mitglieder von Interesse Wirtschaftsverbände, Gewerkschaften, Kategorie-Vertretungen,</a:t>
            </a:r>
          </a:p>
          <a:p>
            <a:r>
              <a:rPr lang="de-DE" sz="2200" dirty="0"/>
              <a:t>Der Zweck dieser sogenannten "funktionalen" Gruppen besteht darin, die Regierung und ihre Maßnahmen zu beeinflussen;</a:t>
            </a:r>
          </a:p>
          <a:p>
            <a:r>
              <a:rPr lang="de-DE" sz="2200" dirty="0"/>
              <a:t>Als Stärkere können sie Druck ausüben: Betriebe verlagern oder schließen, Arbeiterstreiks ausrufen, Ärzte können ein Verfahren boykottieren.</a:t>
            </a:r>
          </a:p>
        </p:txBody>
      </p:sp>
      <p:sp>
        <p:nvSpPr>
          <p:cNvPr id="6" name="Rechteck 5"/>
          <p:cNvSpPr/>
          <p:nvPr/>
        </p:nvSpPr>
        <p:spPr>
          <a:xfrm>
            <a:off x="6197069" y="778475"/>
            <a:ext cx="5718147" cy="6093976"/>
          </a:xfrm>
          <a:prstGeom prst="rect">
            <a:avLst/>
          </a:prstGeom>
          <a:solidFill>
            <a:srgbClr val="DBF4D9"/>
          </a:solidFill>
          <a:ln>
            <a:solidFill>
              <a:srgbClr val="00B050"/>
            </a:solidFill>
          </a:ln>
        </p:spPr>
        <p:txBody>
          <a:bodyPr wrap="square">
            <a:spAutoFit/>
          </a:bodyPr>
          <a:lstStyle/>
          <a:p>
            <a:r>
              <a:rPr lang="de-DE" sz="4000" dirty="0">
                <a:solidFill>
                  <a:prstClr val="black"/>
                </a:solidFill>
                <a:latin typeface="Lucida Sans Unicode"/>
              </a:rPr>
              <a:t>Fördergruppen</a:t>
            </a:r>
          </a:p>
          <a:p>
            <a:r>
              <a:rPr lang="de-DE" sz="2200" b="1" dirty="0">
                <a:solidFill>
                  <a:prstClr val="black"/>
                </a:solidFill>
              </a:rPr>
              <a:t>(</a:t>
            </a:r>
            <a:r>
              <a:rPr lang="de-DE" sz="2200" b="1" dirty="0" err="1">
                <a:solidFill>
                  <a:prstClr val="black"/>
                </a:solidFill>
              </a:rPr>
              <a:t>Promotional</a:t>
            </a:r>
            <a:r>
              <a:rPr lang="de-DE" sz="2200" b="1" dirty="0">
                <a:solidFill>
                  <a:prstClr val="black"/>
                </a:solidFill>
              </a:rPr>
              <a:t> </a:t>
            </a:r>
            <a:r>
              <a:rPr lang="de-DE" sz="2200" b="1" dirty="0" err="1">
                <a:solidFill>
                  <a:prstClr val="black"/>
                </a:solidFill>
              </a:rPr>
              <a:t>groups</a:t>
            </a:r>
            <a:r>
              <a:rPr lang="de-DE" sz="2200" b="1" dirty="0">
                <a:solidFill>
                  <a:prstClr val="black"/>
                </a:solidFill>
              </a:rPr>
              <a:t>, </a:t>
            </a:r>
            <a:r>
              <a:rPr lang="de-DE" sz="2200" b="1" dirty="0" err="1">
                <a:solidFill>
                  <a:prstClr val="black"/>
                </a:solidFill>
              </a:rPr>
              <a:t>Gruppi</a:t>
            </a:r>
            <a:r>
              <a:rPr lang="de-DE" sz="2200" b="1" dirty="0">
                <a:solidFill>
                  <a:prstClr val="black"/>
                </a:solidFill>
              </a:rPr>
              <a:t> di </a:t>
            </a:r>
            <a:r>
              <a:rPr lang="de-DE" sz="2200" b="1" dirty="0" err="1">
                <a:solidFill>
                  <a:prstClr val="black"/>
                </a:solidFill>
              </a:rPr>
              <a:t>promozione</a:t>
            </a:r>
            <a:r>
              <a:rPr lang="de-DE" sz="2200" b="1" dirty="0">
                <a:solidFill>
                  <a:prstClr val="black"/>
                </a:solidFill>
              </a:rPr>
              <a:t>)  </a:t>
            </a:r>
          </a:p>
          <a:p>
            <a:r>
              <a:rPr lang="de-DE" sz="2200" dirty="0">
                <a:solidFill>
                  <a:schemeClr val="accent2"/>
                </a:solidFill>
              </a:rPr>
              <a:t>für allgemeine (nicht eigene) ideale Ziele</a:t>
            </a:r>
          </a:p>
          <a:p>
            <a:r>
              <a:rPr lang="de-DE" sz="2200" dirty="0">
                <a:solidFill>
                  <a:prstClr val="black"/>
                </a:solidFill>
              </a:rPr>
              <a:t>sie unterstützen Ideale, Werte, Interessen der Allgemeinheit, </a:t>
            </a:r>
          </a:p>
          <a:p>
            <a:r>
              <a:rPr lang="de-DE" sz="2200" dirty="0">
                <a:solidFill>
                  <a:prstClr val="black"/>
                </a:solidFill>
              </a:rPr>
              <a:t>nicht mit wirtschaftlichen Fragen,</a:t>
            </a:r>
          </a:p>
          <a:p>
            <a:r>
              <a:rPr lang="de-DE" sz="2200" dirty="0">
                <a:solidFill>
                  <a:prstClr val="black"/>
                </a:solidFill>
              </a:rPr>
              <a:t>gemeinsame Interessen, soziale Gerechtigkeit, Schutz der Umwelt, Menschenrechte, Tierschutz, Gleichheit, Frieden, oder gegen Prostitution, Abtreibung usw.</a:t>
            </a:r>
          </a:p>
          <a:p>
            <a:r>
              <a:rPr lang="de-DE" sz="2200" dirty="0">
                <a:solidFill>
                  <a:prstClr val="black"/>
                </a:solidFill>
              </a:rPr>
              <a:t>Ihr Einfluss wächst. </a:t>
            </a:r>
          </a:p>
          <a:p>
            <a:r>
              <a:rPr lang="de-DE" sz="2200" dirty="0">
                <a:solidFill>
                  <a:prstClr val="black"/>
                </a:solidFill>
              </a:rPr>
              <a:t>Aber finanziell schwächer,</a:t>
            </a:r>
          </a:p>
          <a:p>
            <a:r>
              <a:rPr lang="de-DE" sz="2200" dirty="0">
                <a:solidFill>
                  <a:prstClr val="black"/>
                </a:solidFill>
              </a:rPr>
              <a:t>Unterstützt durch private und öffentliche Beiträge.</a:t>
            </a:r>
          </a:p>
          <a:p>
            <a:pPr marL="342900" indent="-342900">
              <a:buFont typeface="Courier New" panose="02070309020205020404" pitchFamily="49" charset="0"/>
              <a:buChar char="o"/>
            </a:pPr>
            <a:endParaRPr lang="it-IT" sz="2000" dirty="0">
              <a:solidFill>
                <a:prstClr val="black"/>
              </a:solidFill>
              <a:latin typeface="Lucida Sans Unicode"/>
            </a:endParaRPr>
          </a:p>
        </p:txBody>
      </p:sp>
      <p:sp>
        <p:nvSpPr>
          <p:cNvPr id="7" name="Textfeld 6"/>
          <p:cNvSpPr txBox="1"/>
          <p:nvPr/>
        </p:nvSpPr>
        <p:spPr>
          <a:xfrm>
            <a:off x="2888234" y="193700"/>
            <a:ext cx="5992346" cy="584775"/>
          </a:xfrm>
          <a:prstGeom prst="rect">
            <a:avLst/>
          </a:prstGeom>
          <a:noFill/>
        </p:spPr>
        <p:txBody>
          <a:bodyPr wrap="none" rtlCol="0">
            <a:spAutoFit/>
          </a:bodyPr>
          <a:lstStyle/>
          <a:p>
            <a:r>
              <a:rPr lang="de-DE" sz="3200" b="1" dirty="0">
                <a:solidFill>
                  <a:prstClr val="white">
                    <a:lumMod val="50000"/>
                  </a:prstClr>
                </a:solidFill>
                <a:latin typeface="Lucida Sans Unicode"/>
              </a:rPr>
              <a:t>Arten von Interessengruppen</a:t>
            </a:r>
          </a:p>
        </p:txBody>
      </p:sp>
    </p:spTree>
    <p:extLst>
      <p:ext uri="{BB962C8B-B14F-4D97-AF65-F5344CB8AC3E}">
        <p14:creationId xmlns:p14="http://schemas.microsoft.com/office/powerpoint/2010/main" val="3474226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E48532-9A48-511C-5E2D-D758AC754375}"/>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xmlns="" id="{88331E0F-5F49-0E46-77CD-BF79CDE0F8C2}"/>
              </a:ext>
            </a:extLst>
          </p:cNvPr>
          <p:cNvSpPr txBox="1"/>
          <p:nvPr/>
        </p:nvSpPr>
        <p:spPr>
          <a:xfrm>
            <a:off x="-116204" y="84930"/>
            <a:ext cx="11684000" cy="584775"/>
          </a:xfrm>
          <a:prstGeom prst="rect">
            <a:avLst/>
          </a:prstGeom>
          <a:noFill/>
        </p:spPr>
        <p:txBody>
          <a:bodyPr wrap="square" rtlCol="0">
            <a:spAutoFit/>
          </a:bodyPr>
          <a:lstStyle/>
          <a:p>
            <a:pPr algn="ctr"/>
            <a:r>
              <a:rPr lang="de-DE" sz="3200" dirty="0">
                <a:latin typeface="+mj-lt"/>
              </a:rPr>
              <a:t>Kein Gleichgewicht zwischen Statusgruppen</a:t>
            </a:r>
          </a:p>
        </p:txBody>
      </p:sp>
      <p:sp>
        <p:nvSpPr>
          <p:cNvPr id="4" name="Rechteck 3">
            <a:extLst>
              <a:ext uri="{FF2B5EF4-FFF2-40B4-BE49-F238E27FC236}">
                <a16:creationId xmlns:a16="http://schemas.microsoft.com/office/drawing/2014/main" xmlns="" id="{62258E01-5DCB-11F0-D40C-5A66D69216A9}"/>
              </a:ext>
            </a:extLst>
          </p:cNvPr>
          <p:cNvSpPr/>
          <p:nvPr/>
        </p:nvSpPr>
        <p:spPr>
          <a:xfrm>
            <a:off x="587829" y="848291"/>
            <a:ext cx="10820400" cy="5663089"/>
          </a:xfrm>
          <a:prstGeom prst="rect">
            <a:avLst/>
          </a:prstGeom>
          <a:solidFill>
            <a:srgbClr val="F5FFF2"/>
          </a:solidFill>
          <a:ln>
            <a:solidFill>
              <a:schemeClr val="bg2">
                <a:lumMod val="10000"/>
              </a:schemeClr>
            </a:solidFill>
          </a:ln>
        </p:spPr>
        <p:txBody>
          <a:bodyPr wrap="square">
            <a:spAutoFit/>
          </a:bodyPr>
          <a:lstStyle/>
          <a:p>
            <a:pPr marL="342900" indent="-342900">
              <a:spcAft>
                <a:spcPts val="1200"/>
              </a:spcAft>
              <a:buFont typeface="Wingdings" pitchFamily="2" charset="2"/>
              <a:buChar char="q"/>
            </a:pPr>
            <a:r>
              <a:rPr lang="de-DE" sz="2400" dirty="0"/>
              <a:t>Ökonomik übernimmt Gleichgewichtsthese aus der Physik: Gleichgewicht entsteht durch Ausgleich entgegengesetzter Kräfte.</a:t>
            </a:r>
          </a:p>
          <a:p>
            <a:pPr marL="342900" indent="-342900">
              <a:spcAft>
                <a:spcPts val="1200"/>
              </a:spcAft>
              <a:buFont typeface="Wingdings" pitchFamily="2" charset="2"/>
              <a:buChar char="q"/>
            </a:pPr>
            <a:r>
              <a:rPr lang="de-DE" sz="2400" dirty="0"/>
              <a:t>Beispiel: Marktgleichgewicht zwischen Angebot und Nachfrage.</a:t>
            </a:r>
          </a:p>
          <a:p>
            <a:pPr marL="342900" indent="-342900">
              <a:spcAft>
                <a:spcPts val="1200"/>
              </a:spcAft>
              <a:buFont typeface="Wingdings" pitchFamily="2" charset="2"/>
              <a:buChar char="q"/>
            </a:pPr>
            <a:r>
              <a:rPr lang="de-DE" sz="2400" dirty="0"/>
              <a:t>Annahme: Gleichgewicht auch zwischen Organisationen mit gegensätzlichen Interessen.</a:t>
            </a:r>
          </a:p>
          <a:p>
            <a:pPr marL="342900" indent="-342900">
              <a:spcAft>
                <a:spcPts val="1200"/>
              </a:spcAft>
              <a:buFont typeface="Wingdings" pitchFamily="2" charset="2"/>
              <a:buChar char="q"/>
            </a:pPr>
            <a:r>
              <a:rPr lang="de-DE" sz="2400" dirty="0" err="1"/>
              <a:t>Mancur</a:t>
            </a:r>
            <a:r>
              <a:rPr lang="de-DE" sz="2400" dirty="0"/>
              <a:t> Olson (1968) widerspricht: </a:t>
            </a:r>
            <a:r>
              <a:rPr lang="de-DE" sz="2400" i="1" dirty="0"/>
              <a:t>Free-rider-Problem</a:t>
            </a:r>
            <a:r>
              <a:rPr lang="de-DE" sz="2400" dirty="0"/>
              <a:t>: Individuen profitieren vom kollektiven Handeln anderer, ohne selbst beizutragen.</a:t>
            </a:r>
          </a:p>
          <a:p>
            <a:pPr marL="342900" indent="-342900">
              <a:spcAft>
                <a:spcPts val="1200"/>
              </a:spcAft>
              <a:buFont typeface="Wingdings" pitchFamily="2" charset="2"/>
              <a:buChar char="q"/>
            </a:pPr>
            <a:r>
              <a:rPr lang="de-DE" sz="2400" dirty="0"/>
              <a:t>Folge: Weniger Anreiz zur Beteiligung (z.B. an Streiks oder Gewerkschaften).</a:t>
            </a:r>
          </a:p>
          <a:p>
            <a:pPr marL="342900" indent="-342900">
              <a:spcAft>
                <a:spcPts val="1200"/>
              </a:spcAft>
              <a:buFont typeface="Wingdings" pitchFamily="2" charset="2"/>
              <a:buChar char="q"/>
            </a:pPr>
            <a:r>
              <a:rPr lang="de-DE" sz="2400" dirty="0"/>
              <a:t>Fazit: Einem starken Verband steht nicht automatisch ein gleich starker Gegenverband gegenüber – Gleichgewichtsthese greift hier nicht.</a:t>
            </a:r>
          </a:p>
        </p:txBody>
      </p:sp>
      <p:sp>
        <p:nvSpPr>
          <p:cNvPr id="5" name="Fußzeilenplatzhalter 1">
            <a:extLst>
              <a:ext uri="{FF2B5EF4-FFF2-40B4-BE49-F238E27FC236}">
                <a16:creationId xmlns:a16="http://schemas.microsoft.com/office/drawing/2014/main" xmlns="" id="{8AE07A1F-FA00-2A71-C7F2-3B69DDF6EE01}"/>
              </a:ext>
            </a:extLst>
          </p:cNvPr>
          <p:cNvSpPr>
            <a:spLocks noGrp="1"/>
          </p:cNvSpPr>
          <p:nvPr>
            <p:ph type="ftr" sz="quarter" idx="11"/>
          </p:nvPr>
        </p:nvSpPr>
        <p:spPr>
          <a:xfrm>
            <a:off x="8926197" y="6407945"/>
            <a:ext cx="3134241" cy="365125"/>
          </a:xfrm>
        </p:spPr>
        <p:txBody>
          <a:bodyPr/>
          <a:lstStyle/>
          <a:p>
            <a:r>
              <a:rPr lang="it-IT">
                <a:solidFill>
                  <a:prstClr val="black"/>
                </a:solidFill>
              </a:rPr>
              <a:t>O. Peterlini, unibz.it</a:t>
            </a:r>
            <a:endParaRPr lang="en-US" dirty="0">
              <a:solidFill>
                <a:prstClr val="black"/>
              </a:solidFill>
            </a:endParaRPr>
          </a:p>
        </p:txBody>
      </p:sp>
    </p:spTree>
    <p:extLst>
      <p:ext uri="{BB962C8B-B14F-4D97-AF65-F5344CB8AC3E}">
        <p14:creationId xmlns:p14="http://schemas.microsoft.com/office/powerpoint/2010/main" val="354768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N:\Doc.Izumi\Berufsschule\Unterr.Unterlagen\Ökonomie Ökologie Konflikt\Karikaturen Umweltzerstörung\Blinkers_1161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69" y="970572"/>
            <a:ext cx="6161751" cy="491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ßzeilenplatzhalter 1"/>
          <p:cNvSpPr>
            <a:spLocks noGrp="1"/>
          </p:cNvSpPr>
          <p:nvPr>
            <p:ph type="ftr" sz="quarter" idx="11"/>
          </p:nvPr>
        </p:nvSpPr>
        <p:spPr>
          <a:xfrm>
            <a:off x="8584351" y="5485250"/>
            <a:ext cx="3134241" cy="365125"/>
          </a:xfrm>
        </p:spPr>
        <p:txBody>
          <a:bodyPr/>
          <a:lstStyle/>
          <a:p>
            <a:r>
              <a:rPr lang="it-IT" dirty="0">
                <a:solidFill>
                  <a:prstClr val="black">
                    <a:tint val="75000"/>
                  </a:prstClr>
                </a:solidFill>
              </a:rPr>
              <a:t>O. Peterlini, </a:t>
            </a:r>
            <a:r>
              <a:rPr lang="it-IT" dirty="0" err="1">
                <a:solidFill>
                  <a:prstClr val="black">
                    <a:tint val="75000"/>
                  </a:prstClr>
                </a:solidFill>
              </a:rPr>
              <a:t>unibz.it</a:t>
            </a:r>
            <a:endParaRPr lang="de-DE" dirty="0">
              <a:solidFill>
                <a:prstClr val="black">
                  <a:tint val="75000"/>
                </a:prstClr>
              </a:solidFill>
            </a:endParaRPr>
          </a:p>
        </p:txBody>
      </p:sp>
      <p:sp>
        <p:nvSpPr>
          <p:cNvPr id="3" name="Textfeld 2">
            <a:extLst>
              <a:ext uri="{FF2B5EF4-FFF2-40B4-BE49-F238E27FC236}">
                <a16:creationId xmlns:a16="http://schemas.microsoft.com/office/drawing/2014/main" xmlns="" id="{0ED6450C-979B-9549-5508-E23E1F53601D}"/>
              </a:ext>
            </a:extLst>
          </p:cNvPr>
          <p:cNvSpPr txBox="1"/>
          <p:nvPr/>
        </p:nvSpPr>
        <p:spPr>
          <a:xfrm>
            <a:off x="1403048" y="129139"/>
            <a:ext cx="9385903" cy="723275"/>
          </a:xfrm>
          <a:prstGeom prst="rect">
            <a:avLst/>
          </a:prstGeom>
          <a:noFill/>
        </p:spPr>
        <p:txBody>
          <a:bodyPr wrap="none" rtlCol="0">
            <a:spAutoFit/>
          </a:bodyPr>
          <a:lstStyle/>
          <a:p>
            <a:r>
              <a:rPr lang="de-DE" sz="4100" b="1" dirty="0">
                <a:solidFill>
                  <a:schemeClr val="tx2"/>
                </a:solidFill>
                <a:effectLst>
                  <a:outerShdw blurRad="31750" dist="25400" dir="5400000" algn="tl" rotWithShape="0">
                    <a:srgbClr val="000000">
                      <a:alpha val="25000"/>
                    </a:srgbClr>
                  </a:outerShdw>
                </a:effectLst>
                <a:latin typeface="+mj-lt"/>
                <a:ea typeface="+mj-ea"/>
                <a:cs typeface="+mj-cs"/>
              </a:rPr>
              <a:t>Der</a:t>
            </a:r>
            <a:r>
              <a:rPr lang="de-DE" dirty="0"/>
              <a:t> </a:t>
            </a:r>
            <a:r>
              <a:rPr lang="de-DE" sz="4100" b="1" dirty="0">
                <a:solidFill>
                  <a:schemeClr val="tx2"/>
                </a:solidFill>
                <a:effectLst>
                  <a:outerShdw blurRad="31750" dist="25400" dir="5400000" algn="tl" rotWithShape="0">
                    <a:srgbClr val="000000">
                      <a:alpha val="25000"/>
                    </a:srgbClr>
                  </a:outerShdw>
                </a:effectLst>
                <a:latin typeface="+mj-lt"/>
                <a:ea typeface="+mj-ea"/>
                <a:cs typeface="+mj-cs"/>
              </a:rPr>
              <a:t>uneingeschränkte</a:t>
            </a:r>
            <a:r>
              <a:rPr lang="de-DE" dirty="0"/>
              <a:t> </a:t>
            </a:r>
            <a:r>
              <a:rPr lang="de-DE" sz="4100" b="1" dirty="0">
                <a:solidFill>
                  <a:schemeClr val="tx2"/>
                </a:solidFill>
                <a:effectLst>
                  <a:outerShdw blurRad="31750" dist="25400" dir="5400000" algn="tl" rotWithShape="0">
                    <a:srgbClr val="000000">
                      <a:alpha val="25000"/>
                    </a:srgbClr>
                  </a:outerShdw>
                </a:effectLst>
                <a:latin typeface="+mj-lt"/>
                <a:ea typeface="+mj-ea"/>
                <a:cs typeface="+mj-cs"/>
              </a:rPr>
              <a:t>Liberalismus</a:t>
            </a:r>
            <a:r>
              <a:rPr lang="de-DE" dirty="0"/>
              <a:t> </a:t>
            </a:r>
          </a:p>
        </p:txBody>
      </p:sp>
      <p:sp>
        <p:nvSpPr>
          <p:cNvPr id="5" name="Textfeld 4">
            <a:extLst>
              <a:ext uri="{FF2B5EF4-FFF2-40B4-BE49-F238E27FC236}">
                <a16:creationId xmlns:a16="http://schemas.microsoft.com/office/drawing/2014/main" xmlns="" id="{25792B36-48EF-7559-2DF9-A31B1FD1B10D}"/>
              </a:ext>
            </a:extLst>
          </p:cNvPr>
          <p:cNvSpPr txBox="1"/>
          <p:nvPr/>
        </p:nvSpPr>
        <p:spPr>
          <a:xfrm>
            <a:off x="182880" y="936171"/>
            <a:ext cx="5547360" cy="4989828"/>
          </a:xfrm>
          <a:prstGeom prst="rect">
            <a:avLst/>
          </a:prstGeom>
          <a:solidFill>
            <a:schemeClr val="bg2"/>
          </a:solidFill>
          <a:ln>
            <a:solidFill>
              <a:schemeClr val="bg1">
                <a:lumMod val="50000"/>
              </a:schemeClr>
            </a:solidFill>
          </a:ln>
        </p:spPr>
        <p:txBody>
          <a:bodyPr wrap="square">
            <a:spAutoFit/>
          </a:bodyPr>
          <a:lstStyle/>
          <a:p>
            <a:pPr marL="342900" indent="-342900">
              <a:lnSpc>
                <a:spcPct val="115000"/>
              </a:lnSpc>
              <a:spcAft>
                <a:spcPts val="600"/>
              </a:spcAft>
              <a:buFont typeface="Wingdings" pitchFamily="2" charset="2"/>
              <a:buChar char="q"/>
            </a:pPr>
            <a:r>
              <a:rPr lang="de-DE" sz="2000" b="1" dirty="0"/>
              <a:t>EU große Fortschritte</a:t>
            </a:r>
            <a:r>
              <a:rPr lang="de-DE" sz="2000" dirty="0"/>
              <a:t>: Abbau von Zöllen &amp; Grenzen, großer Markt, wirtschaftlicher Fortschritt, Frieden</a:t>
            </a:r>
          </a:p>
          <a:p>
            <a:pPr marL="342900" indent="-342900">
              <a:lnSpc>
                <a:spcPct val="115000"/>
              </a:lnSpc>
              <a:spcAft>
                <a:spcPts val="600"/>
              </a:spcAft>
              <a:buFont typeface="Wingdings" pitchFamily="2" charset="2"/>
              <a:buChar char="q"/>
            </a:pPr>
            <a:r>
              <a:rPr lang="de-DE" sz="2000" b="1" dirty="0"/>
              <a:t>Rückkehr zum Liberalismus</a:t>
            </a:r>
            <a:endParaRPr lang="de-DE" sz="2000" dirty="0"/>
          </a:p>
          <a:p>
            <a:pPr marL="342900" indent="-342900">
              <a:lnSpc>
                <a:spcPct val="115000"/>
              </a:lnSpc>
              <a:spcAft>
                <a:spcPts val="600"/>
              </a:spcAft>
              <a:buFont typeface="Wingdings" pitchFamily="2" charset="2"/>
              <a:buChar char="q"/>
            </a:pPr>
            <a:r>
              <a:rPr lang="de-DE" sz="2000" dirty="0"/>
              <a:t>Nicht nur Einfluss der Liberalen USA (Trump)</a:t>
            </a:r>
          </a:p>
          <a:p>
            <a:pPr marL="342900" indent="-342900">
              <a:lnSpc>
                <a:spcPct val="115000"/>
              </a:lnSpc>
              <a:spcAft>
                <a:spcPts val="600"/>
              </a:spcAft>
              <a:buFont typeface="Wingdings" pitchFamily="2" charset="2"/>
              <a:buChar char="q"/>
            </a:pPr>
            <a:r>
              <a:rPr lang="de-DE" sz="2000" b="1" dirty="0"/>
              <a:t>Ungleichheiten noch stark</a:t>
            </a:r>
            <a:r>
              <a:rPr lang="de-DE" sz="2000" dirty="0"/>
              <a:t>: In Bulgarien verdient man nur 10 % des Einkommens von Luxemburg</a:t>
            </a:r>
          </a:p>
          <a:p>
            <a:pPr marL="342900" indent="-342900">
              <a:lnSpc>
                <a:spcPct val="115000"/>
              </a:lnSpc>
              <a:spcAft>
                <a:spcPts val="600"/>
              </a:spcAft>
              <a:buFont typeface="Wingdings" pitchFamily="2" charset="2"/>
              <a:buChar char="q"/>
            </a:pPr>
            <a:r>
              <a:rPr lang="de-DE" sz="2000" b="1" dirty="0"/>
              <a:t>Privatisierungen, öffentliche Ausschreibungen </a:t>
            </a:r>
            <a:r>
              <a:rPr lang="de-DE" sz="2000" dirty="0"/>
              <a:t> nicht immer besser (Wasser-Referendum, Unterversorgte Gebiete, Schlüsselindustrien, Art. 43 Vf.)</a:t>
            </a:r>
          </a:p>
        </p:txBody>
      </p:sp>
      <p:sp>
        <p:nvSpPr>
          <p:cNvPr id="6" name="Textfeld 5">
            <a:extLst>
              <a:ext uri="{FF2B5EF4-FFF2-40B4-BE49-F238E27FC236}">
                <a16:creationId xmlns:a16="http://schemas.microsoft.com/office/drawing/2014/main" xmlns="" id="{F6746CCD-BFAE-B923-F8DD-1732BEFB0F0E}"/>
              </a:ext>
            </a:extLst>
          </p:cNvPr>
          <p:cNvSpPr txBox="1"/>
          <p:nvPr/>
        </p:nvSpPr>
        <p:spPr>
          <a:xfrm>
            <a:off x="182880" y="6111348"/>
            <a:ext cx="11535712" cy="434734"/>
          </a:xfrm>
          <a:prstGeom prst="rect">
            <a:avLst/>
          </a:prstGeom>
          <a:solidFill>
            <a:schemeClr val="bg1">
              <a:lumMod val="95000"/>
            </a:schemeClr>
          </a:solidFill>
          <a:ln>
            <a:solidFill>
              <a:schemeClr val="bg1">
                <a:lumMod val="50000"/>
              </a:schemeClr>
            </a:solidFill>
          </a:ln>
        </p:spPr>
        <p:txBody>
          <a:bodyPr wrap="square">
            <a:spAutoFit/>
          </a:bodyPr>
          <a:lstStyle/>
          <a:p>
            <a:pPr algn="ctr">
              <a:lnSpc>
                <a:spcPct val="115000"/>
              </a:lnSpc>
              <a:spcAft>
                <a:spcPts val="600"/>
              </a:spcAft>
            </a:pPr>
            <a:r>
              <a:rPr lang="de-DE" sz="2000" b="1" kern="100" dirty="0">
                <a:solidFill>
                  <a:srgbClr val="FF0000"/>
                </a:solidFill>
                <a:ea typeface="Calibri" panose="020F0502020204030204" pitchFamily="34" charset="0"/>
                <a:cs typeface="Times New Roman" panose="02020603050405020304" pitchFamily="18" charset="0"/>
              </a:rPr>
              <a:t>G</a:t>
            </a:r>
            <a:r>
              <a:rPr lang="de-DE" sz="2000" b="1" kern="100" dirty="0">
                <a:solidFill>
                  <a:srgbClr val="FF0000"/>
                </a:solidFill>
                <a:effectLst/>
                <a:ea typeface="Calibri" panose="020F0502020204030204" pitchFamily="34" charset="0"/>
                <a:cs typeface="Times New Roman" panose="02020603050405020304" pitchFamily="18" charset="0"/>
              </a:rPr>
              <a:t>roße Ungleichheiten in der Welt, setzen Europa einer massiven Einwanderung aus.</a:t>
            </a:r>
          </a:p>
        </p:txBody>
      </p:sp>
    </p:spTree>
    <p:extLst>
      <p:ext uri="{BB962C8B-B14F-4D97-AF65-F5344CB8AC3E}">
        <p14:creationId xmlns:p14="http://schemas.microsoft.com/office/powerpoint/2010/main" val="480401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9FC534A1-3560-2145-9DEF-6AB52E2CDF86}"/>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3" name="Rechteck 2">
            <a:extLst>
              <a:ext uri="{FF2B5EF4-FFF2-40B4-BE49-F238E27FC236}">
                <a16:creationId xmlns:a16="http://schemas.microsoft.com/office/drawing/2014/main" xmlns="" id="{841370B3-B7FC-3F44-A2AA-79143181DE1F}"/>
              </a:ext>
            </a:extLst>
          </p:cNvPr>
          <p:cNvSpPr/>
          <p:nvPr/>
        </p:nvSpPr>
        <p:spPr>
          <a:xfrm>
            <a:off x="834572" y="1441571"/>
            <a:ext cx="6643914" cy="4401205"/>
          </a:xfrm>
          <a:prstGeom prst="rect">
            <a:avLst/>
          </a:prstGeom>
          <a:solidFill>
            <a:srgbClr val="F5FFF2"/>
          </a:solidFill>
          <a:ln>
            <a:solidFill>
              <a:schemeClr val="bg2">
                <a:lumMod val="25000"/>
              </a:schemeClr>
            </a:solidFill>
          </a:ln>
        </p:spPr>
        <p:txBody>
          <a:bodyPr wrap="square">
            <a:spAutoFit/>
          </a:bodyPr>
          <a:lstStyle/>
          <a:p>
            <a:pPr marL="457200" indent="-457200">
              <a:spcAft>
                <a:spcPts val="1200"/>
              </a:spcAft>
              <a:buFont typeface="Wingdings" pitchFamily="2" charset="2"/>
              <a:buChar char="q"/>
            </a:pPr>
            <a:r>
              <a:rPr lang="de-DE" sz="2000" dirty="0"/>
              <a:t>Interessengruppensystem zeigt ungleiche Organisation verschiedener Interessen.</a:t>
            </a:r>
          </a:p>
          <a:p>
            <a:pPr marL="457200" indent="-457200">
              <a:spcAft>
                <a:spcPts val="1200"/>
              </a:spcAft>
              <a:buFont typeface="Wingdings" pitchFamily="2" charset="2"/>
              <a:buChar char="q"/>
            </a:pPr>
            <a:r>
              <a:rPr lang="de-DE" sz="2000" dirty="0"/>
              <a:t>Bestimmte Interessen stark, andere kaum vertreten. </a:t>
            </a:r>
          </a:p>
          <a:p>
            <a:pPr marL="457200" indent="-457200">
              <a:spcAft>
                <a:spcPts val="1200"/>
              </a:spcAft>
              <a:buFont typeface="Wingdings" pitchFamily="2" charset="2"/>
              <a:buChar char="q"/>
            </a:pPr>
            <a:r>
              <a:rPr lang="de-DE" sz="2000" dirty="0"/>
              <a:t>Am besten organisieren sich: Homogene Statusgruppen Gruppen mit gemeinsamer ökonomischer Lage </a:t>
            </a:r>
          </a:p>
          <a:p>
            <a:pPr marL="457200" indent="-457200">
              <a:spcAft>
                <a:spcPts val="1200"/>
              </a:spcAft>
              <a:buFont typeface="Wingdings" pitchFamily="2" charset="2"/>
              <a:buChar char="q"/>
            </a:pPr>
            <a:r>
              <a:rPr lang="de-DE" sz="2000" dirty="0"/>
              <a:t>Folge der ökonomischen Logik: Allgemeine und produktionsferne Interessen sind strukturell benachteiligt.</a:t>
            </a:r>
          </a:p>
          <a:p>
            <a:pPr>
              <a:spcAft>
                <a:spcPts val="1200"/>
              </a:spcAft>
            </a:pPr>
            <a:r>
              <a:rPr lang="it-IT" sz="2000" i="1" dirty="0"/>
              <a:t>(</a:t>
            </a:r>
            <a:r>
              <a:rPr lang="it-IT" sz="2000" i="1" dirty="0" err="1"/>
              <a:t>Bundeszetrale</a:t>
            </a:r>
            <a:r>
              <a:rPr lang="it-IT" sz="2000" i="1" dirty="0"/>
              <a:t> für Politische </a:t>
            </a:r>
            <a:r>
              <a:rPr lang="it-IT" sz="2000" i="1" dirty="0" err="1"/>
              <a:t>Bildung</a:t>
            </a:r>
            <a:r>
              <a:rPr lang="it-IT" sz="2000" i="1" dirty="0"/>
              <a:t> in Deutschland)</a:t>
            </a:r>
          </a:p>
        </p:txBody>
      </p:sp>
      <p:sp>
        <p:nvSpPr>
          <p:cNvPr id="4" name="Rechteck 3">
            <a:extLst>
              <a:ext uri="{FF2B5EF4-FFF2-40B4-BE49-F238E27FC236}">
                <a16:creationId xmlns:a16="http://schemas.microsoft.com/office/drawing/2014/main" xmlns="" id="{978E1651-ED0D-5E48-8CE7-2E4B67F07215}"/>
              </a:ext>
            </a:extLst>
          </p:cNvPr>
          <p:cNvSpPr/>
          <p:nvPr/>
        </p:nvSpPr>
        <p:spPr>
          <a:xfrm>
            <a:off x="4005943" y="534955"/>
            <a:ext cx="4456922" cy="708656"/>
          </a:xfrm>
          <a:prstGeom prst="rect">
            <a:avLst/>
          </a:prstGeom>
        </p:spPr>
        <p:txBody>
          <a:bodyPr wrap="square">
            <a:spAutoFit/>
          </a:bodyPr>
          <a:lstStyle/>
          <a:p>
            <a:pPr algn="r">
              <a:lnSpc>
                <a:spcPct val="115000"/>
              </a:lnSpc>
              <a:spcAft>
                <a:spcPts val="1000"/>
              </a:spcAft>
            </a:pPr>
            <a:r>
              <a:rPr lang="it-IT" sz="3600" dirty="0" err="1">
                <a:latin typeface="+mj-lt"/>
                <a:ea typeface="Calibri"/>
                <a:cs typeface="Arial"/>
              </a:rPr>
              <a:t>Ungleiches</a:t>
            </a:r>
            <a:r>
              <a:rPr lang="it-IT" i="1" dirty="0">
                <a:ea typeface="Calibri"/>
                <a:cs typeface="Arial"/>
              </a:rPr>
              <a:t> </a:t>
            </a:r>
            <a:r>
              <a:rPr lang="it-IT" sz="3600" dirty="0" err="1">
                <a:latin typeface="+mj-lt"/>
                <a:cs typeface="Arial"/>
              </a:rPr>
              <a:t>Gewicht</a:t>
            </a:r>
            <a:endParaRPr lang="it-IT" sz="3600" dirty="0">
              <a:latin typeface="+mj-lt"/>
              <a:cs typeface="Arial"/>
            </a:endParaRPr>
          </a:p>
        </p:txBody>
      </p:sp>
      <p:pic>
        <p:nvPicPr>
          <p:cNvPr id="5" name="Picture 2" descr="Eine gerechte Waage aus dem Gleichgewicht bringen. Ungleiches Gewicht bei den Finanzen - Lizenzfrei Justitia Stock-Foto">
            <a:extLst>
              <a:ext uri="{FF2B5EF4-FFF2-40B4-BE49-F238E27FC236}">
                <a16:creationId xmlns:a16="http://schemas.microsoft.com/office/drawing/2014/main" xmlns="" id="{05EAD3CE-5500-A4F4-D75B-A4B5542FC2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40" r="29956"/>
          <a:stretch/>
        </p:blipFill>
        <p:spPr bwMode="auto">
          <a:xfrm>
            <a:off x="8307691" y="1963111"/>
            <a:ext cx="3239911" cy="37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608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it-IT">
                <a:solidFill>
                  <a:prstClr val="black"/>
                </a:solidFill>
                <a:latin typeface="Lucida Sans Unicode"/>
              </a:rPr>
              <a:t>O. Peterlini, unibz.it</a:t>
            </a:r>
            <a:endParaRPr lang="en-US">
              <a:solidFill>
                <a:prstClr val="black"/>
              </a:solidFill>
              <a:latin typeface="Lucida Sans Unicode"/>
            </a:endParaRPr>
          </a:p>
        </p:txBody>
      </p:sp>
      <p:graphicFrame>
        <p:nvGraphicFramePr>
          <p:cNvPr id="3" name="Tabelle 2"/>
          <p:cNvGraphicFramePr>
            <a:graphicFrameLocks noGrp="1"/>
          </p:cNvGraphicFramePr>
          <p:nvPr>
            <p:extLst>
              <p:ext uri="{D42A27DB-BD31-4B8C-83A1-F6EECF244321}">
                <p14:modId xmlns:p14="http://schemas.microsoft.com/office/powerpoint/2010/main" val="4049652430"/>
              </p:ext>
            </p:extLst>
          </p:nvPr>
        </p:nvGraphicFramePr>
        <p:xfrm>
          <a:off x="0" y="1341813"/>
          <a:ext cx="12191999" cy="6461861"/>
        </p:xfrm>
        <a:graphic>
          <a:graphicData uri="http://schemas.openxmlformats.org/drawingml/2006/table">
            <a:tbl>
              <a:tblPr firstCol="1" bandRow="1"/>
              <a:tblGrid>
                <a:gridCol w="2097024">
                  <a:extLst>
                    <a:ext uri="{9D8B030D-6E8A-4147-A177-3AD203B41FA5}">
                      <a16:colId xmlns:a16="http://schemas.microsoft.com/office/drawing/2014/main" xmlns="" val="20000"/>
                    </a:ext>
                  </a:extLst>
                </a:gridCol>
                <a:gridCol w="10094975">
                  <a:extLst>
                    <a:ext uri="{9D8B030D-6E8A-4147-A177-3AD203B41FA5}">
                      <a16:colId xmlns:a16="http://schemas.microsoft.com/office/drawing/2014/main" xmlns="" val="20001"/>
                    </a:ext>
                  </a:extLst>
                </a:gridCol>
              </a:tblGrid>
              <a:tr h="819992">
                <a:tc>
                  <a:txBody>
                    <a:bodyPr/>
                    <a:lstStyle/>
                    <a:p>
                      <a:pPr algn="r">
                        <a:lnSpc>
                          <a:spcPct val="115000"/>
                        </a:lnSpc>
                        <a:spcAft>
                          <a:spcPts val="1000"/>
                        </a:spcAft>
                      </a:pPr>
                      <a:r>
                        <a:rPr lang="it-IT" sz="2600" i="1" dirty="0">
                          <a:solidFill>
                            <a:schemeClr val="bg1"/>
                          </a:solidFill>
                          <a:effectLst/>
                          <a:latin typeface="+mn-lt"/>
                          <a:ea typeface="Times New Roman"/>
                          <a:cs typeface="Arial"/>
                        </a:rPr>
                        <a:t>Legittimität</a:t>
                      </a:r>
                    </a:p>
                  </a:txBody>
                  <a:tcPr marL="68580" marR="68580" marT="0" marB="0">
                    <a:lnL>
                      <a:noFill/>
                    </a:lnL>
                    <a:lnR w="12700" cap="flat" cmpd="sng" algn="ctr">
                      <a:solidFill>
                        <a:srgbClr val="FFD966"/>
                      </a:solidFill>
                      <a:prstDash val="solid"/>
                      <a:round/>
                      <a:headEnd type="none" w="med" len="med"/>
                      <a:tailEnd type="none" w="med" len="med"/>
                    </a:lnR>
                    <a:lnT>
                      <a:noFill/>
                    </a:lnT>
                    <a:lnB w="12700" cap="flat" cmpd="sng" algn="ctr">
                      <a:solidFill>
                        <a:srgbClr val="FFD966"/>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de-DE" sz="2400" dirty="0"/>
                        <a:t>In Übereinstimmung mit dem Gesetz, hohes Prestige, z.B. Kategorien wie Notare, Industrielle, Pharma-Industrie, Kriegsindustrie, etc.</a:t>
                      </a: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1534261">
                <a:tc>
                  <a:txBody>
                    <a:bodyPr/>
                    <a:lstStyle/>
                    <a:p>
                      <a:pPr algn="r">
                        <a:lnSpc>
                          <a:spcPct val="115000"/>
                        </a:lnSpc>
                        <a:spcAft>
                          <a:spcPts val="1000"/>
                        </a:spcAft>
                      </a:pPr>
                      <a:r>
                        <a:rPr kumimoji="0" lang="it-IT" sz="2600" i="1" kern="1200" dirty="0">
                          <a:solidFill>
                            <a:schemeClr val="bg1"/>
                          </a:solidFill>
                          <a:effectLst/>
                          <a:latin typeface="+mn-lt"/>
                          <a:ea typeface="Calibri"/>
                          <a:cs typeface="Arial"/>
                        </a:rPr>
                        <a:t>Mitglieder</a:t>
                      </a:r>
                    </a:p>
                  </a:txBody>
                  <a:tcPr marL="68580" marR="68580" marT="0" marB="0">
                    <a:lnL>
                      <a:noFill/>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0000"/>
                    </a:solidFill>
                  </a:tcPr>
                </a:tc>
                <a:tc>
                  <a:txBody>
                    <a:bodyPr/>
                    <a:lstStyle/>
                    <a:p>
                      <a:pPr>
                        <a:lnSpc>
                          <a:spcPct val="115000"/>
                        </a:lnSpc>
                        <a:spcAft>
                          <a:spcPts val="1000"/>
                        </a:spcAft>
                      </a:pPr>
                      <a:r>
                        <a:rPr lang="de-DE" sz="2400" dirty="0">
                          <a:solidFill>
                            <a:schemeClr val="tx1"/>
                          </a:solidFill>
                        </a:rPr>
                        <a:t>Mitgliederzahl und effektives Engagement der Gruppe, z.B. National </a:t>
                      </a:r>
                      <a:r>
                        <a:rPr lang="de-DE" sz="2400" dirty="0" err="1">
                          <a:solidFill>
                            <a:schemeClr val="tx1"/>
                          </a:solidFill>
                        </a:rPr>
                        <a:t>Rifle</a:t>
                      </a:r>
                      <a:r>
                        <a:rPr lang="de-DE" sz="2400" dirty="0">
                          <a:solidFill>
                            <a:schemeClr val="tx1"/>
                          </a:solidFill>
                        </a:rPr>
                        <a:t> </a:t>
                      </a:r>
                      <a:r>
                        <a:rPr lang="de-DE" sz="2400" dirty="0" err="1">
                          <a:solidFill>
                            <a:schemeClr val="tx1"/>
                          </a:solidFill>
                        </a:rPr>
                        <a:t>Assotiation</a:t>
                      </a:r>
                      <a:r>
                        <a:rPr lang="de-DE" sz="2400" dirty="0">
                          <a:solidFill>
                            <a:schemeClr val="tx1"/>
                          </a:solidFill>
                        </a:rPr>
                        <a:t> (NRA) 5 Millionen Mitglieder (fördert Waffen)</a:t>
                      </a:r>
                      <a:endParaRPr lang="it-IT" sz="2400" dirty="0">
                        <a:solidFill>
                          <a:schemeClr val="tx1"/>
                        </a:solidFill>
                        <a:effectLst/>
                        <a:latin typeface="+mn-lt"/>
                        <a:ea typeface="Calibri"/>
                        <a:cs typeface="Times New Roman"/>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xmlns="" val="10001"/>
                  </a:ext>
                </a:extLst>
              </a:tr>
              <a:tr h="1147543">
                <a:tc>
                  <a:txBody>
                    <a:bodyPr/>
                    <a:lstStyle/>
                    <a:p>
                      <a:pPr algn="r">
                        <a:lnSpc>
                          <a:spcPct val="115000"/>
                        </a:lnSpc>
                        <a:spcAft>
                          <a:spcPts val="1000"/>
                        </a:spcAft>
                      </a:pPr>
                      <a:r>
                        <a:rPr kumimoji="0" lang="it-IT" sz="2600" i="1" kern="1200" dirty="0">
                          <a:solidFill>
                            <a:schemeClr val="bg1"/>
                          </a:solidFill>
                          <a:effectLst/>
                          <a:latin typeface="+mn-lt"/>
                          <a:ea typeface="Calibri"/>
                          <a:cs typeface="Arial"/>
                        </a:rPr>
                        <a:t>Geld</a:t>
                      </a:r>
                      <a:r>
                        <a:rPr lang="it-IT" sz="2400" i="1" dirty="0">
                          <a:solidFill>
                            <a:schemeClr val="bg1"/>
                          </a:solidFill>
                          <a:effectLst/>
                          <a:latin typeface="+mn-lt"/>
                          <a:ea typeface="Calibri"/>
                          <a:cs typeface="Arial"/>
                        </a:rPr>
                        <a:t>/</a:t>
                      </a:r>
                      <a:r>
                        <a:rPr kumimoji="0" lang="it-IT" sz="2600" i="1" kern="1200" dirty="0" err="1">
                          <a:solidFill>
                            <a:schemeClr val="bg1"/>
                          </a:solidFill>
                          <a:effectLst/>
                          <a:latin typeface="+mn-lt"/>
                          <a:ea typeface="Calibri"/>
                          <a:cs typeface="Arial"/>
                        </a:rPr>
                        <a:t>Mittel</a:t>
                      </a:r>
                      <a:endParaRPr kumimoji="0" lang="it-IT" sz="2600" i="1" kern="1200" dirty="0">
                        <a:solidFill>
                          <a:schemeClr val="bg1"/>
                        </a:solidFill>
                        <a:effectLst/>
                        <a:latin typeface="+mn-lt"/>
                        <a:ea typeface="Calibri"/>
                        <a:cs typeface="Arial"/>
                      </a:endParaRPr>
                    </a:p>
                  </a:txBody>
                  <a:tcPr marL="68580" marR="68580" marT="0" marB="0">
                    <a:lnL>
                      <a:noFill/>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0000"/>
                    </a:solidFill>
                  </a:tcPr>
                </a:tc>
                <a:tc>
                  <a:txBody>
                    <a:bodyPr/>
                    <a:lstStyle/>
                    <a:p>
                      <a:r>
                        <a:rPr lang="de-DE" sz="2400" dirty="0"/>
                        <a:t>Gewerkschaften verlieren ihre Mitgliedschaft und damit ihren Einfluss.</a:t>
                      </a:r>
                    </a:p>
                    <a:p>
                      <a:r>
                        <a:rPr lang="de-DE" sz="2400" dirty="0"/>
                        <a:t>Kapital der Organisation, z.B. Ausgaben für Werbung, Büros bei der EU in Brüssel, Beschäftigung professioneller Lobbyisten</a:t>
                      </a: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xmlns="" val="10002"/>
                  </a:ext>
                </a:extLst>
              </a:tr>
              <a:tr h="1902744">
                <a:tc>
                  <a:txBody>
                    <a:bodyPr/>
                    <a:lstStyle/>
                    <a:p>
                      <a:pPr algn="r">
                        <a:lnSpc>
                          <a:spcPct val="115000"/>
                        </a:lnSpc>
                        <a:spcAft>
                          <a:spcPts val="1000"/>
                        </a:spcAft>
                      </a:pPr>
                      <a:r>
                        <a:rPr kumimoji="0" lang="it-IT" sz="2600" i="1" kern="1200" dirty="0">
                          <a:solidFill>
                            <a:schemeClr val="bg1"/>
                          </a:solidFill>
                          <a:effectLst/>
                          <a:latin typeface="+mn-lt"/>
                          <a:ea typeface="Calibri"/>
                          <a:cs typeface="Arial"/>
                        </a:rPr>
                        <a:t>Sanktionen</a:t>
                      </a:r>
                    </a:p>
                  </a:txBody>
                  <a:tcPr marL="68580" marR="68580" marT="0" marB="0">
                    <a:lnL>
                      <a:noFill/>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a:noFill/>
                    </a:lnB>
                    <a:solidFill>
                      <a:srgbClr val="FF0000"/>
                    </a:solidFill>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de-DE" sz="2400" dirty="0"/>
                        <a:t>Ein Beispiel: Eine Gewerkschaft kann zum Streik aufrufen, ein multinationales Unternehmen kann Investitionen an einen anderen Ort verlagern, eine Gruppe kann einer Partei, einem Kandidaten oder einer Regierung die Unterstützung entziehen.</a:t>
                      </a:r>
                    </a:p>
                    <a:p>
                      <a:pPr>
                        <a:lnSpc>
                          <a:spcPct val="115000"/>
                        </a:lnSpc>
                        <a:spcAft>
                          <a:spcPts val="1000"/>
                        </a:spcAft>
                      </a:pPr>
                      <a:endParaRPr lang="it-IT" sz="2400" dirty="0">
                        <a:effectLst/>
                        <a:latin typeface="+mn-lt"/>
                        <a:ea typeface="Calibri"/>
                        <a:cs typeface="Times New Roman"/>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5" name="Rechteck 4"/>
          <p:cNvSpPr/>
          <p:nvPr/>
        </p:nvSpPr>
        <p:spPr>
          <a:xfrm>
            <a:off x="933012" y="102007"/>
            <a:ext cx="10972876" cy="707886"/>
          </a:xfrm>
          <a:prstGeom prst="rect">
            <a:avLst/>
          </a:prstGeom>
        </p:spPr>
        <p:txBody>
          <a:bodyPr wrap="none">
            <a:spAutoFit/>
          </a:bodyPr>
          <a:lstStyle/>
          <a:p>
            <a:pPr fontAlgn="base">
              <a:spcBef>
                <a:spcPct val="0"/>
              </a:spcBef>
              <a:spcAft>
                <a:spcPct val="0"/>
              </a:spcAft>
            </a:pPr>
            <a:r>
              <a:rPr lang="de-DE" altLang="it-IT" sz="4000" dirty="0">
                <a:solidFill>
                  <a:prstClr val="black">
                    <a:lumMod val="65000"/>
                    <a:lumOff val="35000"/>
                  </a:prstClr>
                </a:solidFill>
                <a:latin typeface="+mj-lt"/>
                <a:cs typeface="Arial" pitchFamily="34" charset="0"/>
              </a:rPr>
              <a:t>Was macht den Einfluss einer Gruppe aus</a:t>
            </a:r>
            <a:r>
              <a:rPr lang="it-IT" altLang="it-IT" sz="4000" dirty="0">
                <a:solidFill>
                  <a:prstClr val="black">
                    <a:lumMod val="65000"/>
                    <a:lumOff val="35000"/>
                  </a:prstClr>
                </a:solidFill>
                <a:latin typeface="+mj-lt"/>
                <a:cs typeface="Arial" pitchFamily="34" charset="0"/>
              </a:rPr>
              <a:t>?</a:t>
            </a:r>
          </a:p>
        </p:txBody>
      </p:sp>
    </p:spTree>
    <p:extLst>
      <p:ext uri="{BB962C8B-B14F-4D97-AF65-F5344CB8AC3E}">
        <p14:creationId xmlns:p14="http://schemas.microsoft.com/office/powerpoint/2010/main" val="1709750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C22645C4-9A0B-31E9-4C62-CD9F32F33F76}"/>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pic>
        <p:nvPicPr>
          <p:cNvPr id="12290" name="Picture 2" descr="Frankreich und Italien im Euroraum ...">
            <a:extLst>
              <a:ext uri="{FF2B5EF4-FFF2-40B4-BE49-F238E27FC236}">
                <a16:creationId xmlns:a16="http://schemas.microsoft.com/office/drawing/2014/main" xmlns="" id="{D6768F0C-412B-B134-929D-C34C5F9EB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 y="0"/>
            <a:ext cx="11845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xmlns="" id="{F80B952B-80A5-1261-ACE8-F79360135DE0}"/>
              </a:ext>
            </a:extLst>
          </p:cNvPr>
          <p:cNvSpPr txBox="1"/>
          <p:nvPr/>
        </p:nvSpPr>
        <p:spPr>
          <a:xfrm>
            <a:off x="9742311" y="3756377"/>
            <a:ext cx="630301" cy="369332"/>
          </a:xfrm>
          <a:prstGeom prst="rect">
            <a:avLst/>
          </a:prstGeom>
          <a:noFill/>
        </p:spPr>
        <p:txBody>
          <a:bodyPr wrap="none" rtlCol="0">
            <a:spAutoFit/>
          </a:bodyPr>
          <a:lstStyle/>
          <a:p>
            <a:r>
              <a:rPr lang="de-DE" dirty="0"/>
              <a:t>30%</a:t>
            </a:r>
          </a:p>
        </p:txBody>
      </p:sp>
      <p:sp>
        <p:nvSpPr>
          <p:cNvPr id="4" name="Textfeld 3">
            <a:extLst>
              <a:ext uri="{FF2B5EF4-FFF2-40B4-BE49-F238E27FC236}">
                <a16:creationId xmlns:a16="http://schemas.microsoft.com/office/drawing/2014/main" xmlns="" id="{81026096-F282-B95C-E456-D1072A645379}"/>
              </a:ext>
            </a:extLst>
          </p:cNvPr>
          <p:cNvSpPr txBox="1"/>
          <p:nvPr/>
        </p:nvSpPr>
        <p:spPr>
          <a:xfrm>
            <a:off x="10057461" y="4639733"/>
            <a:ext cx="630301" cy="369332"/>
          </a:xfrm>
          <a:prstGeom prst="rect">
            <a:avLst/>
          </a:prstGeom>
          <a:noFill/>
        </p:spPr>
        <p:txBody>
          <a:bodyPr wrap="none" rtlCol="0">
            <a:spAutoFit/>
          </a:bodyPr>
          <a:lstStyle/>
          <a:p>
            <a:r>
              <a:rPr lang="de-DE" dirty="0"/>
              <a:t>17%</a:t>
            </a:r>
          </a:p>
        </p:txBody>
      </p:sp>
      <p:sp>
        <p:nvSpPr>
          <p:cNvPr id="5" name="Textfeld 4">
            <a:extLst>
              <a:ext uri="{FF2B5EF4-FFF2-40B4-BE49-F238E27FC236}">
                <a16:creationId xmlns:a16="http://schemas.microsoft.com/office/drawing/2014/main" xmlns="" id="{DFF351ED-3328-0107-E38B-3F3D14511DCF}"/>
              </a:ext>
            </a:extLst>
          </p:cNvPr>
          <p:cNvSpPr txBox="1"/>
          <p:nvPr/>
        </p:nvSpPr>
        <p:spPr>
          <a:xfrm>
            <a:off x="3353300" y="84930"/>
            <a:ext cx="8355172" cy="584775"/>
          </a:xfrm>
          <a:prstGeom prst="rect">
            <a:avLst/>
          </a:prstGeom>
          <a:noFill/>
        </p:spPr>
        <p:txBody>
          <a:bodyPr wrap="none" rtlCol="0">
            <a:spAutoFit/>
          </a:bodyPr>
          <a:lstStyle/>
          <a:p>
            <a:r>
              <a:rPr lang="de-DE" sz="3200" dirty="0"/>
              <a:t>Mitglieder der Gewerkschaften im Sinken</a:t>
            </a:r>
          </a:p>
        </p:txBody>
      </p:sp>
    </p:spTree>
    <p:extLst>
      <p:ext uri="{BB962C8B-B14F-4D97-AF65-F5344CB8AC3E}">
        <p14:creationId xmlns:p14="http://schemas.microsoft.com/office/powerpoint/2010/main" val="39351263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xmlns="" id="{466E858F-5EE7-7643-BAA8-FF84A76B47F6}"/>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5" name="Rechteck 4">
            <a:extLst>
              <a:ext uri="{FF2B5EF4-FFF2-40B4-BE49-F238E27FC236}">
                <a16:creationId xmlns:a16="http://schemas.microsoft.com/office/drawing/2014/main" xmlns="" id="{B3FE698D-4C24-E540-8DCF-EAD102C8AD49}"/>
              </a:ext>
            </a:extLst>
          </p:cNvPr>
          <p:cNvSpPr/>
          <p:nvPr/>
        </p:nvSpPr>
        <p:spPr>
          <a:xfrm>
            <a:off x="3426372" y="264099"/>
            <a:ext cx="5339255" cy="707886"/>
          </a:xfrm>
          <a:prstGeom prst="rect">
            <a:avLst/>
          </a:prstGeom>
        </p:spPr>
        <p:txBody>
          <a:bodyPr wrap="square">
            <a:spAutoFit/>
          </a:bodyPr>
          <a:lstStyle/>
          <a:p>
            <a:pPr algn="ctr"/>
            <a:r>
              <a:rPr lang="de-DE" sz="4000" dirty="0">
                <a:latin typeface="+mj-lt"/>
              </a:rPr>
              <a:t>Was sind Lobbys?</a:t>
            </a:r>
          </a:p>
        </p:txBody>
      </p:sp>
      <p:sp>
        <p:nvSpPr>
          <p:cNvPr id="4" name="Rechteck 3">
            <a:extLst>
              <a:ext uri="{FF2B5EF4-FFF2-40B4-BE49-F238E27FC236}">
                <a16:creationId xmlns:a16="http://schemas.microsoft.com/office/drawing/2014/main" xmlns="" id="{3B957EE1-D09B-9D4F-A1C0-415F2011DFAC}"/>
              </a:ext>
            </a:extLst>
          </p:cNvPr>
          <p:cNvSpPr/>
          <p:nvPr/>
        </p:nvSpPr>
        <p:spPr>
          <a:xfrm>
            <a:off x="789214" y="1245862"/>
            <a:ext cx="10776857" cy="4154984"/>
          </a:xfrm>
          <a:prstGeom prst="rect">
            <a:avLst/>
          </a:prstGeom>
          <a:solidFill>
            <a:srgbClr val="F8F1E2"/>
          </a:solidFill>
          <a:ln>
            <a:solidFill>
              <a:schemeClr val="bg2">
                <a:lumMod val="25000"/>
              </a:schemeClr>
            </a:solidFill>
          </a:ln>
        </p:spPr>
        <p:txBody>
          <a:bodyPr wrap="square">
            <a:spAutoFit/>
          </a:bodyPr>
          <a:lstStyle/>
          <a:p>
            <a:pPr marL="342900" indent="-342900">
              <a:buFont typeface="Wingdings" pitchFamily="2" charset="2"/>
              <a:buChar char="v"/>
            </a:pPr>
            <a:r>
              <a:rPr lang="de-DE" sz="2400" dirty="0"/>
              <a:t>Organisationen und Professionelle, die bezahlt werden, um Gesetzgebungs- und Verwaltungsprozesse zu beeinflussen</a:t>
            </a:r>
          </a:p>
          <a:p>
            <a:pPr marL="342900" indent="-342900">
              <a:buFont typeface="Wingdings" pitchFamily="2" charset="2"/>
              <a:buChar char="v"/>
            </a:pPr>
            <a:r>
              <a:rPr lang="de-DE" sz="2400" dirty="0"/>
              <a:t>Oft spezialisierte Agenturen, die Interessen ihrer Auftraggeber vertreten</a:t>
            </a:r>
          </a:p>
          <a:p>
            <a:pPr marL="342900" indent="-342900">
              <a:buFont typeface="Wingdings" pitchFamily="2" charset="2"/>
              <a:buChar char="v"/>
            </a:pPr>
            <a:r>
              <a:rPr lang="de-DE" sz="2400" dirty="0"/>
              <a:t>Ziel: Türen der Regierung für Auftraggeber öffnen</a:t>
            </a:r>
          </a:p>
          <a:p>
            <a:pPr marL="342900" indent="-342900">
              <a:buFont typeface="Wingdings" pitchFamily="2" charset="2"/>
              <a:buChar char="v"/>
            </a:pPr>
            <a:r>
              <a:rPr lang="de-DE" sz="2400" dirty="0"/>
              <a:t>Rekrutierung von ehemaligen Parlamentariern und Bürokraten mit umfangreicher Agenda</a:t>
            </a:r>
          </a:p>
          <a:p>
            <a:pPr marL="342900" indent="-342900">
              <a:buFont typeface="Wingdings" pitchFamily="2" charset="2"/>
              <a:buChar char="v"/>
            </a:pPr>
            <a:r>
              <a:rPr lang="de-DE" sz="2400" dirty="0"/>
              <a:t>Höhere Rückrufwahrscheinlichkeit bei Anrufen von ehemaligen Kollegen</a:t>
            </a:r>
          </a:p>
          <a:p>
            <a:pPr marL="342900" indent="-342900">
              <a:buFont typeface="Wingdings" pitchFamily="2" charset="2"/>
              <a:buChar char="v"/>
            </a:pPr>
            <a:r>
              <a:rPr lang="de-DE" sz="2400" dirty="0"/>
              <a:t>Zunahme aufgrund wachsendem Gesetzgebungsapparat und ausgefeilten Kommunikationskampagnen</a:t>
            </a:r>
          </a:p>
        </p:txBody>
      </p:sp>
    </p:spTree>
    <p:extLst>
      <p:ext uri="{BB962C8B-B14F-4D97-AF65-F5344CB8AC3E}">
        <p14:creationId xmlns:p14="http://schemas.microsoft.com/office/powerpoint/2010/main" val="142204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8930962" y="6492875"/>
            <a:ext cx="3134241" cy="365125"/>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sp>
        <p:nvSpPr>
          <p:cNvPr id="4" name="Rechteck 3"/>
          <p:cNvSpPr/>
          <p:nvPr/>
        </p:nvSpPr>
        <p:spPr>
          <a:xfrm>
            <a:off x="329185" y="1583839"/>
            <a:ext cx="7680960" cy="4909036"/>
          </a:xfrm>
          <a:prstGeom prst="rect">
            <a:avLst/>
          </a:prstGeom>
          <a:solidFill>
            <a:srgbClr val="F8F1E2"/>
          </a:solidFill>
          <a:ln>
            <a:solidFill>
              <a:schemeClr val="bg2">
                <a:lumMod val="10000"/>
              </a:schemeClr>
            </a:solidFill>
          </a:ln>
        </p:spPr>
        <p:txBody>
          <a:bodyPr wrap="square">
            <a:spAutoFit/>
          </a:bodyPr>
          <a:lstStyle/>
          <a:p>
            <a:pPr marL="342900" indent="-342900">
              <a:spcAft>
                <a:spcPts val="600"/>
              </a:spcAft>
              <a:buFont typeface="Wingdings" pitchFamily="2" charset="2"/>
              <a:buChar char="q"/>
            </a:pPr>
            <a:r>
              <a:rPr lang="de-DE" sz="2400" b="1" dirty="0"/>
              <a:t>Gründung</a:t>
            </a:r>
            <a:r>
              <a:rPr lang="de-DE" sz="2400" dirty="0"/>
              <a:t>: 1871 in </a:t>
            </a:r>
            <a:r>
              <a:rPr lang="de-DE" sz="2400" b="1" dirty="0"/>
              <a:t>New York</a:t>
            </a:r>
            <a:r>
              <a:rPr lang="de-DE" sz="2400" dirty="0"/>
              <a:t>.</a:t>
            </a:r>
          </a:p>
          <a:p>
            <a:pPr marL="342900" indent="-342900">
              <a:spcAft>
                <a:spcPts val="600"/>
              </a:spcAft>
              <a:buFont typeface="Wingdings" pitchFamily="2" charset="2"/>
              <a:buChar char="q"/>
            </a:pPr>
            <a:r>
              <a:rPr lang="de-DE" sz="2400" b="1" dirty="0"/>
              <a:t>Mitglieder</a:t>
            </a:r>
            <a:r>
              <a:rPr lang="de-DE" sz="2400" dirty="0"/>
              <a:t>: über </a:t>
            </a:r>
            <a:r>
              <a:rPr lang="de-DE" sz="2400" b="1" dirty="0"/>
              <a:t>5 Millionen</a:t>
            </a:r>
            <a:r>
              <a:rPr lang="de-DE" sz="2400" dirty="0"/>
              <a:t>.</a:t>
            </a:r>
          </a:p>
          <a:p>
            <a:pPr marL="342900" indent="-342900">
              <a:spcAft>
                <a:spcPts val="600"/>
              </a:spcAft>
              <a:buFont typeface="Wingdings" pitchFamily="2" charset="2"/>
              <a:buChar char="q"/>
            </a:pPr>
            <a:r>
              <a:rPr lang="de-DE" sz="2400" b="1" dirty="0"/>
              <a:t>Ziel</a:t>
            </a:r>
            <a:r>
              <a:rPr lang="de-DE" sz="2400" dirty="0"/>
              <a:t>: Recht auf Waffenbesitz und Selbstverteidigung.</a:t>
            </a:r>
          </a:p>
          <a:p>
            <a:pPr marL="342900" indent="-342900">
              <a:spcAft>
                <a:spcPts val="600"/>
              </a:spcAft>
              <a:buFont typeface="Wingdings" pitchFamily="2" charset="2"/>
              <a:buChar char="q"/>
            </a:pPr>
            <a:r>
              <a:rPr lang="de-DE" sz="2400" b="1" dirty="0"/>
              <a:t>Finanzierung</a:t>
            </a:r>
            <a:r>
              <a:rPr lang="de-DE" sz="2400" dirty="0"/>
              <a:t>: Riesiges Vermögen durch Spenden, u. a. von </a:t>
            </a:r>
            <a:r>
              <a:rPr lang="de-DE" sz="2400" b="1" dirty="0"/>
              <a:t>20.000 Waffenhändlern</a:t>
            </a:r>
            <a:r>
              <a:rPr lang="de-DE" sz="2400" dirty="0"/>
              <a:t> und -herstellern.</a:t>
            </a:r>
          </a:p>
          <a:p>
            <a:pPr marL="342900" indent="-342900">
              <a:spcAft>
                <a:spcPts val="600"/>
              </a:spcAft>
              <a:buFont typeface="Wingdings" pitchFamily="2" charset="2"/>
              <a:buChar char="q"/>
            </a:pPr>
            <a:r>
              <a:rPr lang="de-DE" sz="2400" b="1" dirty="0"/>
              <a:t>Politischer Einfluss</a:t>
            </a:r>
            <a:r>
              <a:rPr lang="de-DE" sz="2400" dirty="0"/>
              <a:t>: Wahlen und Gesetzgebung in den USA, Gesetze zugunsten der Waffenlobby.</a:t>
            </a:r>
          </a:p>
          <a:p>
            <a:pPr marL="342900" indent="-342900">
              <a:spcAft>
                <a:spcPts val="600"/>
              </a:spcAft>
              <a:buFont typeface="Wingdings" pitchFamily="2" charset="2"/>
              <a:buChar char="q"/>
            </a:pPr>
            <a:r>
              <a:rPr lang="de-DE" sz="2400" b="1" dirty="0"/>
              <a:t>Folgen</a:t>
            </a:r>
            <a:r>
              <a:rPr lang="de-DE" sz="2400" dirty="0"/>
              <a:t>: Lockerung der Waffengesetze, </a:t>
            </a:r>
            <a:r>
              <a:rPr lang="de-DE" sz="2400" b="1" dirty="0"/>
              <a:t>Schießereien</a:t>
            </a:r>
            <a:r>
              <a:rPr lang="de-DE" sz="2400" dirty="0"/>
              <a:t> in Schulen, </a:t>
            </a:r>
            <a:r>
              <a:rPr lang="de-DE" sz="2400" b="1" dirty="0"/>
              <a:t>Kriege</a:t>
            </a:r>
            <a:r>
              <a:rPr lang="de-DE" sz="2400" dirty="0"/>
              <a:t> weltweit.</a:t>
            </a:r>
          </a:p>
        </p:txBody>
      </p:sp>
      <p:sp>
        <p:nvSpPr>
          <p:cNvPr id="6" name="Textfeld 5"/>
          <p:cNvSpPr txBox="1"/>
          <p:nvPr/>
        </p:nvSpPr>
        <p:spPr>
          <a:xfrm>
            <a:off x="1961608" y="275869"/>
            <a:ext cx="7981406" cy="1077218"/>
          </a:xfrm>
          <a:prstGeom prst="rect">
            <a:avLst/>
          </a:prstGeom>
          <a:noFill/>
        </p:spPr>
        <p:txBody>
          <a:bodyPr wrap="square" rtlCol="0">
            <a:spAutoFit/>
          </a:bodyPr>
          <a:lstStyle/>
          <a:p>
            <a:pPr algn="ctr"/>
            <a:r>
              <a:rPr lang="de-DE" sz="4000" b="1" dirty="0"/>
              <a:t>Die Waffenlobby</a:t>
            </a:r>
          </a:p>
          <a:p>
            <a:pPr algn="ctr"/>
            <a:r>
              <a:rPr lang="de-DE" sz="2400" b="1" dirty="0"/>
              <a:t>National </a:t>
            </a:r>
            <a:r>
              <a:rPr lang="de-DE" sz="2400" b="1" dirty="0" err="1"/>
              <a:t>Rifle</a:t>
            </a:r>
            <a:r>
              <a:rPr lang="de-DE" sz="2400" b="1" dirty="0"/>
              <a:t> </a:t>
            </a:r>
            <a:r>
              <a:rPr lang="de-DE" sz="2400" b="1" dirty="0" err="1"/>
              <a:t>Association</a:t>
            </a:r>
            <a:r>
              <a:rPr lang="de-DE" sz="2400" b="1" dirty="0"/>
              <a:t> </a:t>
            </a:r>
            <a:r>
              <a:rPr lang="de-DE" sz="2400" b="1" dirty="0" err="1"/>
              <a:t>of</a:t>
            </a:r>
            <a:r>
              <a:rPr lang="de-DE" sz="2400" b="1" dirty="0"/>
              <a:t> </a:t>
            </a:r>
            <a:r>
              <a:rPr lang="de-DE" sz="2400" b="1" dirty="0" err="1"/>
              <a:t>America</a:t>
            </a:r>
            <a:endParaRPr lang="de-DE" sz="2400" b="1" dirty="0"/>
          </a:p>
        </p:txBody>
      </p:sp>
      <p:pic>
        <p:nvPicPr>
          <p:cNvPr id="1027" name="Picture 3" descr="https://upload.wikimedia.org/wikipedia/commons/thumb/6/69/NRA_Virginia_HQ.jpg/220px-NRA_Virginia_HQ.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5385" y="1679359"/>
            <a:ext cx="3633216" cy="4996078"/>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8622182" y="5929314"/>
            <a:ext cx="3506419" cy="707886"/>
          </a:xfrm>
          <a:prstGeom prst="rect">
            <a:avLst/>
          </a:prstGeom>
        </p:spPr>
        <p:txBody>
          <a:bodyPr wrap="square">
            <a:spAutoFit/>
          </a:bodyPr>
          <a:lstStyle/>
          <a:p>
            <a:pPr algn="ctr"/>
            <a:r>
              <a:rPr lang="de-DE" sz="2000" dirty="0" err="1">
                <a:solidFill>
                  <a:schemeClr val="bg1"/>
                </a:solidFill>
              </a:rPr>
              <a:t>Centrale</a:t>
            </a:r>
            <a:r>
              <a:rPr lang="de-DE" sz="2000" dirty="0">
                <a:solidFill>
                  <a:schemeClr val="bg1"/>
                </a:solidFill>
              </a:rPr>
              <a:t> NRA in Fairfax (Virginia)</a:t>
            </a:r>
          </a:p>
        </p:txBody>
      </p:sp>
    </p:spTree>
    <p:extLst>
      <p:ext uri="{BB962C8B-B14F-4D97-AF65-F5344CB8AC3E}">
        <p14:creationId xmlns:p14="http://schemas.microsoft.com/office/powerpoint/2010/main" val="671198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8524387" y="6381329"/>
            <a:ext cx="2082534" cy="365125"/>
          </a:xfrm>
        </p:spPr>
        <p:txBody>
          <a:bodyPr/>
          <a:lstStyle/>
          <a:p>
            <a:r>
              <a:rPr lang="it-IT">
                <a:solidFill>
                  <a:prstClr val="black"/>
                </a:solidFill>
              </a:rPr>
              <a:t>O. Peterlini, unibz.it</a:t>
            </a:r>
            <a:endParaRPr lang="en-US" dirty="0">
              <a:solidFill>
                <a:prstClr val="black"/>
              </a:solidFill>
            </a:endParaRPr>
          </a:p>
        </p:txBody>
      </p:sp>
      <p:sp>
        <p:nvSpPr>
          <p:cNvPr id="3" name="AutoShape 2" descr="https://upload.wikimedia.org/wikipedia/commons/thumb/b/b7/Jean-Jacques_Rousseau_%28painted_portrait%29.jpg/800px-Jean-Jacques_Rousseau_%28painted_portrait%29.jpg"/>
          <p:cNvSpPr>
            <a:spLocks noChangeAspect="1" noChangeArrowheads="1"/>
          </p:cNvSpPr>
          <p:nvPr/>
        </p:nvSpPr>
        <p:spPr bwMode="auto">
          <a:xfrm>
            <a:off x="1703512" y="-11860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8851" y="111546"/>
            <a:ext cx="2094354" cy="291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2423592" y="186194"/>
            <a:ext cx="4886274" cy="600164"/>
          </a:xfrm>
          <a:prstGeom prst="rect">
            <a:avLst/>
          </a:prstGeom>
        </p:spPr>
        <p:txBody>
          <a:bodyPr wrap="none">
            <a:spAutoFit/>
          </a:bodyPr>
          <a:lstStyle/>
          <a:p>
            <a:r>
              <a:rPr lang="de-DE" sz="3300" b="1" dirty="0">
                <a:solidFill>
                  <a:schemeClr val="tx1">
                    <a:lumMod val="85000"/>
                    <a:lumOff val="15000"/>
                  </a:schemeClr>
                </a:solidFill>
                <a:latin typeface="+mj-lt"/>
                <a:ea typeface="+mj-ea"/>
                <a:cs typeface="+mj-cs"/>
              </a:rPr>
              <a:t>Jean-Jacques</a:t>
            </a:r>
            <a:r>
              <a:rPr lang="de-DE" dirty="0">
                <a:solidFill>
                  <a:prstClr val="black"/>
                </a:solidFill>
              </a:rPr>
              <a:t> </a:t>
            </a:r>
            <a:r>
              <a:rPr lang="de-DE" sz="3300" b="1" dirty="0">
                <a:solidFill>
                  <a:schemeClr val="tx1">
                    <a:lumMod val="85000"/>
                    <a:lumOff val="15000"/>
                  </a:schemeClr>
                </a:solidFill>
                <a:latin typeface="+mj-lt"/>
                <a:ea typeface="+mj-ea"/>
                <a:cs typeface="+mj-cs"/>
              </a:rPr>
              <a:t>Rousseau</a:t>
            </a:r>
          </a:p>
        </p:txBody>
      </p:sp>
      <p:sp>
        <p:nvSpPr>
          <p:cNvPr id="6" name="Rechteck 5"/>
          <p:cNvSpPr/>
          <p:nvPr/>
        </p:nvSpPr>
        <p:spPr>
          <a:xfrm>
            <a:off x="9510150" y="2141594"/>
            <a:ext cx="1931756" cy="923330"/>
          </a:xfrm>
          <a:prstGeom prst="rect">
            <a:avLst/>
          </a:prstGeom>
        </p:spPr>
        <p:txBody>
          <a:bodyPr wrap="square">
            <a:spAutoFit/>
          </a:bodyPr>
          <a:lstStyle/>
          <a:p>
            <a:pPr algn="ctr"/>
            <a:r>
              <a:rPr lang="vi-VN" b="1" dirty="0">
                <a:solidFill>
                  <a:prstClr val="white"/>
                </a:solidFill>
              </a:rPr>
              <a:t>Jean-Jacques Rousseau</a:t>
            </a:r>
            <a:endParaRPr lang="de-DE" b="1" dirty="0">
              <a:solidFill>
                <a:prstClr val="white"/>
              </a:solidFill>
            </a:endParaRPr>
          </a:p>
          <a:p>
            <a:pPr algn="ctr"/>
            <a:r>
              <a:rPr lang="vi-VN" b="1" dirty="0">
                <a:solidFill>
                  <a:prstClr val="white"/>
                </a:solidFill>
              </a:rPr>
              <a:t>1712</a:t>
            </a:r>
            <a:r>
              <a:rPr lang="de-DE" b="1" dirty="0">
                <a:solidFill>
                  <a:prstClr val="white"/>
                </a:solidFill>
              </a:rPr>
              <a:t>-</a:t>
            </a:r>
            <a:r>
              <a:rPr lang="vi-VN" b="1" dirty="0">
                <a:solidFill>
                  <a:prstClr val="white"/>
                </a:solidFill>
              </a:rPr>
              <a:t>1778 </a:t>
            </a:r>
            <a:endParaRPr lang="it-IT" b="1" dirty="0">
              <a:solidFill>
                <a:prstClr val="white"/>
              </a:solidFill>
            </a:endParaRPr>
          </a:p>
        </p:txBody>
      </p:sp>
      <p:sp>
        <p:nvSpPr>
          <p:cNvPr id="5" name="Rechteck 4">
            <a:extLst>
              <a:ext uri="{FF2B5EF4-FFF2-40B4-BE49-F238E27FC236}">
                <a16:creationId xmlns:a16="http://schemas.microsoft.com/office/drawing/2014/main" xmlns="" id="{808DEEE5-2F4A-CB45-9837-C71284254FE6}"/>
              </a:ext>
            </a:extLst>
          </p:cNvPr>
          <p:cNvSpPr/>
          <p:nvPr/>
        </p:nvSpPr>
        <p:spPr>
          <a:xfrm>
            <a:off x="179469" y="3101915"/>
            <a:ext cx="10956616" cy="3539430"/>
          </a:xfrm>
          <a:prstGeom prst="rect">
            <a:avLst/>
          </a:prstGeom>
          <a:solidFill>
            <a:srgbClr val="DBF4D9"/>
          </a:solidFill>
          <a:ln>
            <a:solidFill>
              <a:schemeClr val="accent2">
                <a:lumMod val="50000"/>
              </a:schemeClr>
            </a:solidFill>
          </a:ln>
        </p:spPr>
        <p:txBody>
          <a:bodyPr wrap="square">
            <a:spAutoFit/>
          </a:bodyPr>
          <a:lstStyle/>
          <a:p>
            <a:pPr marL="457200" indent="-457200">
              <a:buFont typeface="Wingdings" pitchFamily="2" charset="2"/>
              <a:buChar char="q"/>
            </a:pPr>
            <a:r>
              <a:rPr lang="it-IT" sz="2800" dirty="0" err="1"/>
              <a:t>Gemeinsamer</a:t>
            </a:r>
            <a:r>
              <a:rPr lang="it-IT" sz="2800" dirty="0"/>
              <a:t> </a:t>
            </a:r>
            <a:r>
              <a:rPr lang="it-IT" sz="2800" dirty="0" err="1"/>
              <a:t>Wille</a:t>
            </a:r>
            <a:r>
              <a:rPr lang="it-IT" sz="2800" dirty="0"/>
              <a:t> </a:t>
            </a:r>
            <a:r>
              <a:rPr lang="it-IT" sz="2800" dirty="0" err="1"/>
              <a:t>eines</a:t>
            </a:r>
            <a:r>
              <a:rPr lang="it-IT" sz="2800" dirty="0"/>
              <a:t> </a:t>
            </a:r>
            <a:r>
              <a:rPr lang="it-IT" sz="2800" dirty="0" err="1"/>
              <a:t>Volkes</a:t>
            </a:r>
            <a:r>
              <a:rPr lang="it-IT" sz="2800" dirty="0"/>
              <a:t> - </a:t>
            </a:r>
            <a:r>
              <a:rPr lang="it-IT" sz="2800" dirty="0" err="1"/>
              <a:t>das</a:t>
            </a:r>
            <a:r>
              <a:rPr lang="it-IT" sz="2800" dirty="0"/>
              <a:t> </a:t>
            </a:r>
            <a:r>
              <a:rPr lang="it-IT" sz="2800" dirty="0" err="1"/>
              <a:t>ist</a:t>
            </a:r>
            <a:r>
              <a:rPr lang="it-IT" sz="2800" dirty="0"/>
              <a:t> </a:t>
            </a:r>
            <a:r>
              <a:rPr lang="it-IT" sz="2800" dirty="0" err="1"/>
              <a:t>das</a:t>
            </a:r>
            <a:r>
              <a:rPr lang="it-IT" sz="2800" dirty="0"/>
              <a:t> </a:t>
            </a:r>
            <a:r>
              <a:rPr lang="it-IT" sz="2800" dirty="0" err="1"/>
              <a:t>Schlüsselwort</a:t>
            </a:r>
            <a:r>
              <a:rPr lang="it-IT" sz="2800" dirty="0"/>
              <a:t> in </a:t>
            </a:r>
            <a:r>
              <a:rPr lang="it-IT" sz="2800" dirty="0" err="1"/>
              <a:t>seiner</a:t>
            </a:r>
            <a:r>
              <a:rPr lang="it-IT" sz="2800" dirty="0"/>
              <a:t> </a:t>
            </a:r>
            <a:r>
              <a:rPr lang="it-IT" sz="2800" dirty="0" err="1"/>
              <a:t>demokratischen</a:t>
            </a:r>
            <a:r>
              <a:rPr lang="it-IT" sz="2800" dirty="0"/>
              <a:t> </a:t>
            </a:r>
            <a:r>
              <a:rPr lang="it-IT" sz="2800" dirty="0" err="1"/>
              <a:t>Theorie</a:t>
            </a:r>
            <a:r>
              <a:rPr lang="it-IT" sz="2800" dirty="0"/>
              <a:t>, </a:t>
            </a:r>
            <a:r>
              <a:rPr lang="it-IT" sz="2800" dirty="0" err="1"/>
              <a:t>dem</a:t>
            </a:r>
            <a:r>
              <a:rPr lang="it-IT" sz="2800" dirty="0"/>
              <a:t> </a:t>
            </a:r>
            <a:r>
              <a:rPr lang="it-IT" sz="2800" dirty="0" err="1"/>
              <a:t>er</a:t>
            </a:r>
            <a:r>
              <a:rPr lang="it-IT" sz="2800" dirty="0"/>
              <a:t> </a:t>
            </a:r>
            <a:r>
              <a:rPr lang="it-IT" sz="2800" dirty="0" err="1"/>
              <a:t>seinen</a:t>
            </a:r>
            <a:r>
              <a:rPr lang="it-IT" sz="2800" dirty="0"/>
              <a:t> </a:t>
            </a:r>
            <a:r>
              <a:rPr lang="it-IT" sz="2800" dirty="0" err="1"/>
              <a:t>Ruhm</a:t>
            </a:r>
            <a:r>
              <a:rPr lang="it-IT" sz="2800" dirty="0"/>
              <a:t> </a:t>
            </a:r>
            <a:r>
              <a:rPr lang="it-IT" sz="2800" dirty="0" err="1"/>
              <a:t>verdankt</a:t>
            </a:r>
            <a:r>
              <a:rPr lang="it-IT" sz="2800" dirty="0"/>
              <a:t>.</a:t>
            </a:r>
          </a:p>
          <a:p>
            <a:pPr marL="457200" indent="-457200">
              <a:buFont typeface="Wingdings" pitchFamily="2" charset="2"/>
              <a:buChar char="q"/>
            </a:pPr>
            <a:r>
              <a:rPr lang="it-IT" sz="2800" dirty="0"/>
              <a:t>Rousseau </a:t>
            </a:r>
            <a:r>
              <a:rPr lang="it-IT" sz="2800" dirty="0" err="1"/>
              <a:t>grenzt</a:t>
            </a:r>
            <a:r>
              <a:rPr lang="it-IT" sz="2800" dirty="0"/>
              <a:t> </a:t>
            </a:r>
            <a:r>
              <a:rPr lang="it-IT" sz="2800" dirty="0" err="1"/>
              <a:t>den</a:t>
            </a:r>
            <a:r>
              <a:rPr lang="it-IT" sz="2800" dirty="0"/>
              <a:t> </a:t>
            </a:r>
            <a:r>
              <a:rPr lang="it-IT" sz="2800" dirty="0" err="1"/>
              <a:t>allgemeinen</a:t>
            </a:r>
            <a:r>
              <a:rPr lang="it-IT" sz="2800" dirty="0"/>
              <a:t> </a:t>
            </a:r>
            <a:r>
              <a:rPr lang="it-IT" sz="2800" dirty="0" err="1"/>
              <a:t>Willen</a:t>
            </a:r>
            <a:r>
              <a:rPr lang="it-IT" sz="2800" dirty="0"/>
              <a:t>, die Volonté </a:t>
            </a:r>
            <a:r>
              <a:rPr lang="it-IT" sz="2800" dirty="0" err="1"/>
              <a:t>générale</a:t>
            </a:r>
            <a:r>
              <a:rPr lang="it-IT" sz="2800" dirty="0"/>
              <a:t>, </a:t>
            </a:r>
            <a:r>
              <a:rPr lang="it-IT" sz="2800" dirty="0" err="1"/>
              <a:t>vom</a:t>
            </a:r>
            <a:r>
              <a:rPr lang="it-IT" sz="2800" dirty="0"/>
              <a:t> </a:t>
            </a:r>
            <a:r>
              <a:rPr lang="it-IT" sz="2800" dirty="0" err="1"/>
              <a:t>Willen</a:t>
            </a:r>
            <a:r>
              <a:rPr lang="it-IT" sz="2800" dirty="0"/>
              <a:t> </a:t>
            </a:r>
            <a:r>
              <a:rPr lang="it-IT" sz="2800" dirty="0" err="1"/>
              <a:t>aller</a:t>
            </a:r>
            <a:r>
              <a:rPr lang="it-IT" sz="2800" dirty="0"/>
              <a:t>, volonté de </a:t>
            </a:r>
            <a:r>
              <a:rPr lang="it-IT" sz="2800" dirty="0" err="1"/>
              <a:t>tous,ab</a:t>
            </a:r>
            <a:r>
              <a:rPr lang="it-IT" sz="2800" dirty="0"/>
              <a:t>.</a:t>
            </a:r>
          </a:p>
          <a:p>
            <a:pPr marL="457200" indent="-457200">
              <a:buFont typeface="Wingdings" pitchFamily="2" charset="2"/>
              <a:buChar char="q"/>
            </a:pPr>
            <a:r>
              <a:rPr lang="it-IT" sz="2800" dirty="0"/>
              <a:t> die </a:t>
            </a:r>
            <a:r>
              <a:rPr lang="it-IT" sz="2800" dirty="0">
                <a:solidFill>
                  <a:srgbClr val="FF0000"/>
                </a:solidFill>
              </a:rPr>
              <a:t>Summe </a:t>
            </a:r>
            <a:r>
              <a:rPr lang="it-IT" sz="2800" dirty="0" err="1">
                <a:solidFill>
                  <a:srgbClr val="FF0000"/>
                </a:solidFill>
              </a:rPr>
              <a:t>der</a:t>
            </a:r>
            <a:r>
              <a:rPr lang="it-IT" sz="2800" dirty="0">
                <a:solidFill>
                  <a:srgbClr val="FF0000"/>
                </a:solidFill>
              </a:rPr>
              <a:t> </a:t>
            </a:r>
            <a:r>
              <a:rPr lang="it-IT" sz="2800" dirty="0" err="1">
                <a:solidFill>
                  <a:srgbClr val="FF0000"/>
                </a:solidFill>
              </a:rPr>
              <a:t>Einzelinteressen</a:t>
            </a:r>
            <a:r>
              <a:rPr lang="it-IT" sz="2800" dirty="0"/>
              <a:t> </a:t>
            </a:r>
            <a:r>
              <a:rPr lang="it-IT" sz="2800" dirty="0" err="1"/>
              <a:t>aller</a:t>
            </a:r>
            <a:r>
              <a:rPr lang="it-IT" sz="2800" dirty="0"/>
              <a:t> </a:t>
            </a:r>
            <a:r>
              <a:rPr lang="it-IT" sz="2800" dirty="0" err="1">
                <a:solidFill>
                  <a:srgbClr val="FF0000"/>
                </a:solidFill>
              </a:rPr>
              <a:t>ist</a:t>
            </a:r>
            <a:r>
              <a:rPr lang="it-IT" sz="2800" dirty="0">
                <a:solidFill>
                  <a:srgbClr val="FF0000"/>
                </a:solidFill>
              </a:rPr>
              <a:t> </a:t>
            </a:r>
            <a:r>
              <a:rPr lang="it-IT" sz="2800" dirty="0" err="1">
                <a:solidFill>
                  <a:srgbClr val="FF0000"/>
                </a:solidFill>
              </a:rPr>
              <a:t>nicht</a:t>
            </a:r>
            <a:r>
              <a:rPr lang="it-IT" sz="2800" dirty="0">
                <a:solidFill>
                  <a:srgbClr val="FF0000"/>
                </a:solidFill>
              </a:rPr>
              <a:t> </a:t>
            </a:r>
            <a:r>
              <a:rPr lang="it-IT" sz="2800" dirty="0" err="1">
                <a:solidFill>
                  <a:srgbClr val="FF0000"/>
                </a:solidFill>
              </a:rPr>
              <a:t>das</a:t>
            </a:r>
            <a:r>
              <a:rPr lang="it-IT" sz="2800" dirty="0">
                <a:solidFill>
                  <a:srgbClr val="FF0000"/>
                </a:solidFill>
              </a:rPr>
              <a:t> </a:t>
            </a:r>
            <a:r>
              <a:rPr lang="it-IT" sz="2800" dirty="0" err="1">
                <a:solidFill>
                  <a:srgbClr val="FF0000"/>
                </a:solidFill>
              </a:rPr>
              <a:t>Allgemeininteresse</a:t>
            </a:r>
            <a:r>
              <a:rPr lang="it-IT" sz="2800" dirty="0"/>
              <a:t>: La volonté </a:t>
            </a:r>
            <a:r>
              <a:rPr lang="it-IT" sz="2800" dirty="0" err="1"/>
              <a:t>générale</a:t>
            </a:r>
            <a:r>
              <a:rPr lang="it-IT" sz="2800" dirty="0"/>
              <a:t>, </a:t>
            </a:r>
            <a:r>
              <a:rPr lang="it-IT" sz="2800" dirty="0" err="1"/>
              <a:t>pas</a:t>
            </a:r>
            <a:r>
              <a:rPr lang="it-IT" sz="2800" dirty="0"/>
              <a:t> la volonté de </a:t>
            </a:r>
            <a:r>
              <a:rPr lang="it-IT" sz="2800" dirty="0" err="1"/>
              <a:t>tous</a:t>
            </a:r>
            <a:r>
              <a:rPr lang="it-IT" sz="2800" dirty="0"/>
              <a:t>.</a:t>
            </a:r>
          </a:p>
        </p:txBody>
      </p:sp>
      <p:sp>
        <p:nvSpPr>
          <p:cNvPr id="8" name="Rechteck 7">
            <a:extLst>
              <a:ext uri="{FF2B5EF4-FFF2-40B4-BE49-F238E27FC236}">
                <a16:creationId xmlns:a16="http://schemas.microsoft.com/office/drawing/2014/main" xmlns="" id="{3372BC78-B146-3F48-B62E-74C8519A38E0}"/>
              </a:ext>
            </a:extLst>
          </p:cNvPr>
          <p:cNvSpPr/>
          <p:nvPr/>
        </p:nvSpPr>
        <p:spPr>
          <a:xfrm>
            <a:off x="451510" y="1290111"/>
            <a:ext cx="4721164" cy="707886"/>
          </a:xfrm>
          <a:prstGeom prst="rect">
            <a:avLst/>
          </a:prstGeom>
          <a:solidFill>
            <a:schemeClr val="accent3">
              <a:lumMod val="20000"/>
              <a:lumOff val="80000"/>
            </a:schemeClr>
          </a:solidFill>
          <a:ln>
            <a:solidFill>
              <a:schemeClr val="bg2">
                <a:lumMod val="10000"/>
              </a:schemeClr>
            </a:solidFill>
          </a:ln>
        </p:spPr>
        <p:txBody>
          <a:bodyPr wrap="none">
            <a:spAutoFit/>
          </a:bodyPr>
          <a:lstStyle/>
          <a:p>
            <a:r>
              <a:rPr lang="it-IT" sz="4000" dirty="0">
                <a:solidFill>
                  <a:srgbClr val="FF0000"/>
                </a:solidFill>
              </a:rPr>
              <a:t>Volonté </a:t>
            </a:r>
            <a:r>
              <a:rPr lang="it-IT" sz="4000" dirty="0" err="1">
                <a:solidFill>
                  <a:srgbClr val="FF0000"/>
                </a:solidFill>
              </a:rPr>
              <a:t>générale</a:t>
            </a:r>
            <a:r>
              <a:rPr lang="it-IT" sz="4000" dirty="0">
                <a:solidFill>
                  <a:srgbClr val="FF0000"/>
                </a:solidFill>
              </a:rPr>
              <a:t>: </a:t>
            </a:r>
          </a:p>
        </p:txBody>
      </p:sp>
    </p:spTree>
    <p:extLst>
      <p:ext uri="{BB962C8B-B14F-4D97-AF65-F5344CB8AC3E}">
        <p14:creationId xmlns:p14="http://schemas.microsoft.com/office/powerpoint/2010/main" val="13664453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1E67630D-01E0-EF47-B8F5-22553A404F21}"/>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3" name="Rechteck 2">
            <a:extLst>
              <a:ext uri="{FF2B5EF4-FFF2-40B4-BE49-F238E27FC236}">
                <a16:creationId xmlns:a16="http://schemas.microsoft.com/office/drawing/2014/main" xmlns="" id="{2F91DBE0-20A4-E64C-9765-302AB9B5974C}"/>
              </a:ext>
            </a:extLst>
          </p:cNvPr>
          <p:cNvSpPr/>
          <p:nvPr/>
        </p:nvSpPr>
        <p:spPr>
          <a:xfrm>
            <a:off x="546531" y="986991"/>
            <a:ext cx="11098938" cy="5016758"/>
          </a:xfrm>
          <a:prstGeom prst="rect">
            <a:avLst/>
          </a:prstGeom>
          <a:solidFill>
            <a:srgbClr val="F5FFF2"/>
          </a:solidFill>
          <a:ln>
            <a:solidFill>
              <a:schemeClr val="bg2">
                <a:lumMod val="10000"/>
              </a:schemeClr>
            </a:solidFill>
          </a:ln>
        </p:spPr>
        <p:txBody>
          <a:bodyPr wrap="square">
            <a:spAutoFit/>
          </a:bodyPr>
          <a:lstStyle/>
          <a:p>
            <a:pPr>
              <a:spcAft>
                <a:spcPts val="1200"/>
              </a:spcAft>
            </a:pPr>
            <a:r>
              <a:rPr lang="de-DE" sz="2800" dirty="0"/>
              <a:t>Die Interessengruppen:</a:t>
            </a:r>
          </a:p>
          <a:p>
            <a:pPr marL="342900" indent="-342900">
              <a:spcAft>
                <a:spcPts val="1200"/>
              </a:spcAft>
              <a:buFont typeface="Wingdings" pitchFamily="2" charset="2"/>
              <a:buChar char="q"/>
            </a:pPr>
            <a:r>
              <a:rPr lang="de-DE" sz="2800" dirty="0"/>
              <a:t>Bilden ein hierarchisches System von Einflüssen,</a:t>
            </a:r>
          </a:p>
          <a:p>
            <a:pPr marL="342900" indent="-342900">
              <a:spcAft>
                <a:spcPts val="1200"/>
              </a:spcAft>
              <a:buFont typeface="Wingdings" pitchFamily="2" charset="2"/>
              <a:buChar char="q"/>
            </a:pPr>
            <a:r>
              <a:rPr lang="de-DE" sz="2800" dirty="0"/>
              <a:t>Stärkere, finanziell starke Gruppen können ihre Interessen besser durchsetzen, sozial Schwächere weniger</a:t>
            </a:r>
          </a:p>
          <a:p>
            <a:pPr marL="342900" indent="-342900">
              <a:spcAft>
                <a:spcPts val="1200"/>
              </a:spcAft>
              <a:buFont typeface="Wingdings" pitchFamily="2" charset="2"/>
              <a:buChar char="q"/>
            </a:pPr>
            <a:r>
              <a:rPr lang="de-DE" sz="2800" dirty="0"/>
              <a:t>Der Staat/das Land ist nicht unparteiisch, er/es kann entscheiden, welche Gruppen er/es bevorzugt und welche er/es auslässt, und so prägt der Staat/das Land die Landschaft der Interessengruppen selbst.</a:t>
            </a:r>
          </a:p>
          <a:p>
            <a:pPr marL="342900" indent="-342900">
              <a:spcAft>
                <a:spcPts val="1200"/>
              </a:spcAft>
              <a:buFont typeface="Wingdings" pitchFamily="2" charset="2"/>
              <a:buChar char="q"/>
            </a:pPr>
            <a:r>
              <a:rPr lang="de-DE" sz="2800" dirty="0"/>
              <a:t>Der Einfluss von Interessengruppen deckt sich nicht oder nicht immer mit allgemeinen Interessen.</a:t>
            </a:r>
          </a:p>
        </p:txBody>
      </p:sp>
      <p:sp>
        <p:nvSpPr>
          <p:cNvPr id="4" name="Textfeld 3">
            <a:extLst>
              <a:ext uri="{FF2B5EF4-FFF2-40B4-BE49-F238E27FC236}">
                <a16:creationId xmlns:a16="http://schemas.microsoft.com/office/drawing/2014/main" xmlns="" id="{ACDFE146-6040-F540-BE87-DE7D5032AC28}"/>
              </a:ext>
            </a:extLst>
          </p:cNvPr>
          <p:cNvSpPr txBox="1"/>
          <p:nvPr/>
        </p:nvSpPr>
        <p:spPr>
          <a:xfrm>
            <a:off x="5080113" y="212272"/>
            <a:ext cx="1519968" cy="707886"/>
          </a:xfrm>
          <a:prstGeom prst="rect">
            <a:avLst/>
          </a:prstGeom>
          <a:noFill/>
        </p:spPr>
        <p:txBody>
          <a:bodyPr wrap="none" rtlCol="0">
            <a:spAutoFit/>
          </a:bodyPr>
          <a:lstStyle/>
          <a:p>
            <a:r>
              <a:rPr lang="de-DE" sz="4000" dirty="0"/>
              <a:t>Kritik</a:t>
            </a:r>
          </a:p>
        </p:txBody>
      </p:sp>
    </p:spTree>
    <p:extLst>
      <p:ext uri="{BB962C8B-B14F-4D97-AF65-F5344CB8AC3E}">
        <p14:creationId xmlns:p14="http://schemas.microsoft.com/office/powerpoint/2010/main" val="29778586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8E498496-194B-9442-AF40-DCA4A1AC76CF}"/>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3" name="Textfeld 2">
            <a:extLst>
              <a:ext uri="{FF2B5EF4-FFF2-40B4-BE49-F238E27FC236}">
                <a16:creationId xmlns:a16="http://schemas.microsoft.com/office/drawing/2014/main" xmlns="" id="{F77260CA-076A-CB44-B55C-ADD750574A62}"/>
              </a:ext>
            </a:extLst>
          </p:cNvPr>
          <p:cNvSpPr txBox="1"/>
          <p:nvPr/>
        </p:nvSpPr>
        <p:spPr>
          <a:xfrm>
            <a:off x="789214" y="941518"/>
            <a:ext cx="10613572" cy="4832092"/>
          </a:xfrm>
          <a:prstGeom prst="rect">
            <a:avLst/>
          </a:prstGeom>
          <a:solidFill>
            <a:schemeClr val="bg1">
              <a:lumMod val="95000"/>
            </a:schemeClr>
          </a:solidFill>
          <a:ln>
            <a:solidFill>
              <a:schemeClr val="bg2">
                <a:lumMod val="10000"/>
              </a:schemeClr>
            </a:solidFill>
          </a:ln>
        </p:spPr>
        <p:txBody>
          <a:bodyPr wrap="square" rtlCol="0">
            <a:spAutoFit/>
          </a:bodyPr>
          <a:lstStyle/>
          <a:p>
            <a:r>
              <a:rPr lang="de-DE" sz="2800" b="1" dirty="0"/>
              <a:t>Kritik:</a:t>
            </a:r>
            <a:r>
              <a:rPr lang="de-DE" sz="2800" dirty="0"/>
              <a:t/>
            </a:r>
            <a:br>
              <a:rPr lang="de-DE" sz="2800" dirty="0"/>
            </a:br>
            <a:r>
              <a:rPr lang="de-DE" sz="2800" dirty="0"/>
              <a:t>Für den Kritiker Theodore J. </a:t>
            </a:r>
            <a:r>
              <a:rPr lang="de-DE" sz="2800" dirty="0" err="1"/>
              <a:t>Lowi</a:t>
            </a:r>
            <a:r>
              <a:rPr lang="de-DE" sz="2800" dirty="0"/>
              <a:t>, (1969) sind diese Gruppen eine Form der „Korruption der demokratischen Einrichtungen“</a:t>
            </a:r>
          </a:p>
          <a:p>
            <a:r>
              <a:rPr lang="de-DE" sz="2800" dirty="0">
                <a:solidFill>
                  <a:srgbClr val="FF0000"/>
                </a:solidFill>
              </a:rPr>
              <a:t>Wenn diese zu stark werden, </a:t>
            </a:r>
            <a:r>
              <a:rPr lang="de-DE" sz="2800" dirty="0"/>
              <a:t>reduziert sich die Rolle der Politik darauf, die Interessen auszugleichen, statt das Wohl des gesamten politischen Organismus anzustreben.</a:t>
            </a:r>
          </a:p>
          <a:p>
            <a:endParaRPr lang="de-DE" sz="2800" dirty="0"/>
          </a:p>
          <a:p>
            <a:r>
              <a:rPr lang="de-DE" sz="2800" b="1" dirty="0"/>
              <a:t>Positiv: </a:t>
            </a:r>
          </a:p>
          <a:p>
            <a:r>
              <a:rPr lang="de-DE" sz="2800" dirty="0"/>
              <a:t>demokratische Beteiligung der Gesellschaft, aber nur wenn ausgewogen vertreten </a:t>
            </a:r>
          </a:p>
        </p:txBody>
      </p:sp>
    </p:spTree>
    <p:extLst>
      <p:ext uri="{BB962C8B-B14F-4D97-AF65-F5344CB8AC3E}">
        <p14:creationId xmlns:p14="http://schemas.microsoft.com/office/powerpoint/2010/main" val="26950561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it-IT" dirty="0">
                <a:solidFill>
                  <a:prstClr val="black"/>
                </a:solidFill>
                <a:latin typeface="Lucida Sans Unicode"/>
              </a:rPr>
              <a:t>O. Peterlini, </a:t>
            </a:r>
            <a:r>
              <a:rPr lang="it-IT" dirty="0" err="1">
                <a:solidFill>
                  <a:prstClr val="black"/>
                </a:solidFill>
                <a:latin typeface="Lucida Sans Unicode"/>
              </a:rPr>
              <a:t>unibz.it</a:t>
            </a:r>
            <a:endParaRPr lang="en-US" dirty="0">
              <a:solidFill>
                <a:prstClr val="black"/>
              </a:solidFill>
              <a:latin typeface="Lucida Sans Unicode"/>
            </a:endParaRPr>
          </a:p>
        </p:txBody>
      </p:sp>
      <p:pic>
        <p:nvPicPr>
          <p:cNvPr id="174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018" b="1"/>
          <a:stretch/>
        </p:blipFill>
        <p:spPr bwMode="auto">
          <a:xfrm>
            <a:off x="1726757" y="1271284"/>
            <a:ext cx="9356272" cy="552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xmlns="" id="{75974259-CCE0-F44D-B7D8-C438A44AF95D}"/>
              </a:ext>
            </a:extLst>
          </p:cNvPr>
          <p:cNvSpPr/>
          <p:nvPr/>
        </p:nvSpPr>
        <p:spPr>
          <a:xfrm>
            <a:off x="1817682" y="301141"/>
            <a:ext cx="9022022" cy="646331"/>
          </a:xfrm>
          <a:prstGeom prst="rect">
            <a:avLst/>
          </a:prstGeom>
        </p:spPr>
        <p:txBody>
          <a:bodyPr wrap="none">
            <a:spAutoFit/>
          </a:bodyPr>
          <a:lstStyle/>
          <a:p>
            <a:r>
              <a:rPr lang="de-DE" sz="3600" dirty="0"/>
              <a:t>Zugangskanäle der Interessensgruppen</a:t>
            </a:r>
          </a:p>
        </p:txBody>
      </p:sp>
      <p:sp>
        <p:nvSpPr>
          <p:cNvPr id="4" name="Textfeld 3">
            <a:extLst>
              <a:ext uri="{FF2B5EF4-FFF2-40B4-BE49-F238E27FC236}">
                <a16:creationId xmlns:a16="http://schemas.microsoft.com/office/drawing/2014/main" xmlns="" id="{54F0D7E5-F156-524A-BCDA-03C97E6C3990}"/>
              </a:ext>
            </a:extLst>
          </p:cNvPr>
          <p:cNvSpPr txBox="1"/>
          <p:nvPr/>
        </p:nvSpPr>
        <p:spPr>
          <a:xfrm>
            <a:off x="7076026" y="1348253"/>
            <a:ext cx="1898311" cy="830997"/>
          </a:xfrm>
          <a:prstGeom prst="rect">
            <a:avLst/>
          </a:prstGeom>
          <a:solidFill>
            <a:schemeClr val="bg1">
              <a:lumMod val="95000"/>
            </a:schemeClr>
          </a:solidFill>
          <a:ln>
            <a:solidFill>
              <a:schemeClr val="bg2">
                <a:lumMod val="10000"/>
              </a:schemeClr>
            </a:solidFill>
          </a:ln>
        </p:spPr>
        <p:txBody>
          <a:bodyPr wrap="square" rtlCol="0">
            <a:spAutoFit/>
          </a:bodyPr>
          <a:lstStyle/>
          <a:p>
            <a:r>
              <a:rPr lang="de-DE" sz="2400" dirty="0"/>
              <a:t>Öffentliche Meinung</a:t>
            </a:r>
          </a:p>
        </p:txBody>
      </p:sp>
      <p:sp>
        <p:nvSpPr>
          <p:cNvPr id="5" name="Textfeld 4">
            <a:extLst>
              <a:ext uri="{FF2B5EF4-FFF2-40B4-BE49-F238E27FC236}">
                <a16:creationId xmlns:a16="http://schemas.microsoft.com/office/drawing/2014/main" xmlns="" id="{4F87A4BA-CECD-3E42-9D6E-47D9B2E04C57}"/>
              </a:ext>
            </a:extLst>
          </p:cNvPr>
          <p:cNvSpPr txBox="1"/>
          <p:nvPr/>
        </p:nvSpPr>
        <p:spPr>
          <a:xfrm>
            <a:off x="7026771" y="5725862"/>
            <a:ext cx="1898311" cy="830997"/>
          </a:xfrm>
          <a:prstGeom prst="rect">
            <a:avLst/>
          </a:prstGeom>
          <a:solidFill>
            <a:schemeClr val="bg1">
              <a:lumMod val="95000"/>
            </a:schemeClr>
          </a:solidFill>
          <a:ln>
            <a:solidFill>
              <a:schemeClr val="bg2">
                <a:lumMod val="10000"/>
              </a:schemeClr>
            </a:solidFill>
          </a:ln>
        </p:spPr>
        <p:txBody>
          <a:bodyPr wrap="square" rtlCol="0">
            <a:spAutoFit/>
          </a:bodyPr>
          <a:lstStyle/>
          <a:p>
            <a:r>
              <a:rPr lang="de-DE" sz="2400" dirty="0"/>
              <a:t>Politische Parteien</a:t>
            </a:r>
          </a:p>
        </p:txBody>
      </p:sp>
      <p:sp>
        <p:nvSpPr>
          <p:cNvPr id="7" name="Rechteck 6">
            <a:extLst>
              <a:ext uri="{FF2B5EF4-FFF2-40B4-BE49-F238E27FC236}">
                <a16:creationId xmlns:a16="http://schemas.microsoft.com/office/drawing/2014/main" xmlns="" id="{F7754BA7-2912-7341-9B44-21E4486CDABC}"/>
              </a:ext>
            </a:extLst>
          </p:cNvPr>
          <p:cNvSpPr/>
          <p:nvPr/>
        </p:nvSpPr>
        <p:spPr>
          <a:xfrm>
            <a:off x="4023647" y="3065446"/>
            <a:ext cx="3632899" cy="1938992"/>
          </a:xfrm>
          <a:prstGeom prst="rect">
            <a:avLst/>
          </a:prstGeom>
          <a:solidFill>
            <a:srgbClr val="C6FED2"/>
          </a:solidFill>
          <a:ln>
            <a:solidFill>
              <a:schemeClr val="bg2">
                <a:lumMod val="10000"/>
              </a:schemeClr>
            </a:solidFill>
          </a:ln>
        </p:spPr>
        <p:txBody>
          <a:bodyPr wrap="square">
            <a:spAutoFit/>
          </a:bodyPr>
          <a:lstStyle/>
          <a:p>
            <a:r>
              <a:rPr lang="de-DE" sz="2400" dirty="0"/>
              <a:t>Die öffentlichen Institutionen der Politik: Bürokratie, Parlament, Regierung Gerichte</a:t>
            </a:r>
          </a:p>
        </p:txBody>
      </p:sp>
      <p:sp>
        <p:nvSpPr>
          <p:cNvPr id="8" name="Textfeld 7">
            <a:extLst>
              <a:ext uri="{FF2B5EF4-FFF2-40B4-BE49-F238E27FC236}">
                <a16:creationId xmlns:a16="http://schemas.microsoft.com/office/drawing/2014/main" xmlns="" id="{A7679CFB-725C-7843-93D6-3F7842F280B4}"/>
              </a:ext>
            </a:extLst>
          </p:cNvPr>
          <p:cNvSpPr txBox="1"/>
          <p:nvPr/>
        </p:nvSpPr>
        <p:spPr>
          <a:xfrm>
            <a:off x="8025182" y="3176788"/>
            <a:ext cx="3347358" cy="1569660"/>
          </a:xfrm>
          <a:prstGeom prst="rect">
            <a:avLst/>
          </a:prstGeom>
          <a:solidFill>
            <a:schemeClr val="bg1">
              <a:lumMod val="95000"/>
            </a:schemeClr>
          </a:solidFill>
          <a:ln>
            <a:solidFill>
              <a:schemeClr val="bg2">
                <a:lumMod val="10000"/>
              </a:schemeClr>
            </a:solidFill>
          </a:ln>
        </p:spPr>
        <p:txBody>
          <a:bodyPr wrap="square" rtlCol="0">
            <a:spAutoFit/>
          </a:bodyPr>
          <a:lstStyle/>
          <a:p>
            <a:r>
              <a:rPr lang="de-DE" sz="2400" dirty="0"/>
              <a:t>Maßnahmen aufgrund des Gruppendruckes</a:t>
            </a:r>
          </a:p>
          <a:p>
            <a:r>
              <a:rPr lang="de-DE" sz="2400" dirty="0"/>
              <a:t>(</a:t>
            </a:r>
            <a:r>
              <a:rPr lang="de-DE" sz="2400" dirty="0" err="1"/>
              <a:t>Policies</a:t>
            </a:r>
            <a:r>
              <a:rPr lang="de-DE" sz="2400" dirty="0"/>
              <a:t>)</a:t>
            </a:r>
          </a:p>
        </p:txBody>
      </p:sp>
      <p:sp>
        <p:nvSpPr>
          <p:cNvPr id="6" name="Text Box 12">
            <a:extLst>
              <a:ext uri="{FF2B5EF4-FFF2-40B4-BE49-F238E27FC236}">
                <a16:creationId xmlns:a16="http://schemas.microsoft.com/office/drawing/2014/main" xmlns="" id="{F12FB552-1825-BEB8-441C-6D9DD2E3E53B}"/>
              </a:ext>
            </a:extLst>
          </p:cNvPr>
          <p:cNvSpPr txBox="1">
            <a:spLocks noChangeArrowheads="1"/>
          </p:cNvSpPr>
          <p:nvPr/>
        </p:nvSpPr>
        <p:spPr bwMode="auto">
          <a:xfrm>
            <a:off x="7928537" y="3048455"/>
            <a:ext cx="4202197" cy="1938992"/>
          </a:xfrm>
          <a:prstGeom prst="rect">
            <a:avLst/>
          </a:prstGeom>
          <a:solidFill>
            <a:srgbClr val="FFC000"/>
          </a:solidFill>
          <a:ln>
            <a:solidFill>
              <a:srgbClr val="00B050"/>
            </a:solidFill>
          </a:ln>
        </p:spPr>
        <p:txBody>
          <a:bodyPr wrap="square">
            <a:spAutoFit/>
          </a:bodyPr>
          <a:lstStyle>
            <a:lvl1pPr eaLnBrk="0" hangingPunct="0">
              <a:spcBef>
                <a:spcPts val="800"/>
              </a:spcBef>
              <a:buClr>
                <a:srgbClr val="FFFFFF"/>
              </a:buClr>
              <a:buFont typeface="Verdana" pitchFamily="34" charset="0"/>
              <a:buChar char="•"/>
              <a:defRPr sz="2800">
                <a:solidFill>
                  <a:srgbClr val="FFFFFF"/>
                </a:solidFill>
                <a:latin typeface="Verdana" pitchFamily="34" charset="0"/>
                <a:ea typeface="Arial Unicode MS" pitchFamily="34" charset="-128"/>
                <a:cs typeface="Arial Unicode MS" pitchFamily="34" charset="-128"/>
              </a:defRPr>
            </a:lvl1pPr>
            <a:lvl2pPr marL="742950" indent="-285750" eaLnBrk="0" hangingPunct="0">
              <a:spcBef>
                <a:spcPts val="700"/>
              </a:spcBef>
              <a:buClr>
                <a:srgbClr val="FFFFFF"/>
              </a:buClr>
              <a:buFont typeface="Verdana" pitchFamily="34" charset="0"/>
              <a:buChar char="–"/>
              <a:defRPr sz="2800">
                <a:solidFill>
                  <a:srgbClr val="FFFFFF"/>
                </a:solidFill>
                <a:latin typeface="Verdana" pitchFamily="34" charset="0"/>
                <a:ea typeface="Arial Unicode MS" pitchFamily="34" charset="-128"/>
                <a:cs typeface="Arial Unicode MS" pitchFamily="34" charset="-128"/>
              </a:defRPr>
            </a:lvl2pPr>
            <a:lvl3pPr marL="1143000" indent="-228600" eaLnBrk="0" hangingPunct="0">
              <a:spcBef>
                <a:spcPts val="600"/>
              </a:spcBef>
              <a:buClr>
                <a:srgbClr val="FFFFFF"/>
              </a:buClr>
              <a:buFont typeface="Verdana" pitchFamily="34" charset="0"/>
              <a:buChar char="•"/>
              <a:defRPr sz="2400">
                <a:solidFill>
                  <a:srgbClr val="FFFFFF"/>
                </a:solidFill>
                <a:latin typeface="Verdana" pitchFamily="34" charset="0"/>
                <a:ea typeface="Arial Unicode MS" pitchFamily="34" charset="-128"/>
                <a:cs typeface="Arial Unicode MS" pitchFamily="34" charset="-128"/>
              </a:defRPr>
            </a:lvl3pPr>
            <a:lvl4pPr marL="1600200" indent="-228600" eaLnBrk="0" hangingPunct="0">
              <a:spcBef>
                <a:spcPts val="500"/>
              </a:spcBef>
              <a:buClr>
                <a:srgbClr val="FFFFFF"/>
              </a:buClr>
              <a:buFont typeface="Verdana" pitchFamily="34" charset="0"/>
              <a:buChar char="–"/>
              <a:defRPr sz="2000">
                <a:solidFill>
                  <a:srgbClr val="FFFFFF"/>
                </a:solidFill>
                <a:latin typeface="Verdana" pitchFamily="34" charset="0"/>
                <a:ea typeface="Arial Unicode MS" pitchFamily="34" charset="-128"/>
                <a:cs typeface="Arial Unicode MS" pitchFamily="34" charset="-128"/>
              </a:defRPr>
            </a:lvl4pPr>
            <a:lvl5pPr marL="2057400" indent="-228600" eaLnBrk="0" hangingPunct="0">
              <a:spcBef>
                <a:spcPts val="500"/>
              </a:spcBef>
              <a:buClr>
                <a:srgbClr val="FFFFFF"/>
              </a:buClr>
              <a:buFont typeface="Verdana" pitchFamily="34" charset="0"/>
              <a:buChar char="»"/>
              <a:defRPr sz="2000">
                <a:solidFill>
                  <a:srgbClr val="FFFFFF"/>
                </a:solidFill>
                <a:latin typeface="Verdana" pitchFamily="34" charset="0"/>
                <a:ea typeface="Arial Unicode MS" pitchFamily="34" charset="-128"/>
                <a:cs typeface="Arial Unicode MS" pitchFamily="34" charset="-128"/>
              </a:defRPr>
            </a:lvl5pPr>
            <a:lvl6pPr marL="2514600" indent="-228600" eaLnBrk="0" fontAlgn="base" hangingPunct="0">
              <a:spcBef>
                <a:spcPts val="500"/>
              </a:spcBef>
              <a:spcAft>
                <a:spcPct val="0"/>
              </a:spcAft>
              <a:buClr>
                <a:srgbClr val="FFFFFF"/>
              </a:buClr>
              <a:buSzPct val="100000"/>
              <a:buFont typeface="Verdana" pitchFamily="34" charset="0"/>
              <a:buChar char="»"/>
              <a:defRPr sz="2000">
                <a:solidFill>
                  <a:srgbClr val="FFFFFF"/>
                </a:solidFill>
                <a:latin typeface="Verdana" pitchFamily="34" charset="0"/>
                <a:ea typeface="Arial Unicode MS" pitchFamily="34" charset="-128"/>
                <a:cs typeface="Arial Unicode MS" pitchFamily="34" charset="-128"/>
              </a:defRPr>
            </a:lvl6pPr>
            <a:lvl7pPr marL="2971800" indent="-228600" eaLnBrk="0" fontAlgn="base" hangingPunct="0">
              <a:spcBef>
                <a:spcPts val="500"/>
              </a:spcBef>
              <a:spcAft>
                <a:spcPct val="0"/>
              </a:spcAft>
              <a:buClr>
                <a:srgbClr val="FFFFFF"/>
              </a:buClr>
              <a:buSzPct val="100000"/>
              <a:buFont typeface="Verdana" pitchFamily="34" charset="0"/>
              <a:buChar char="»"/>
              <a:defRPr sz="2000">
                <a:solidFill>
                  <a:srgbClr val="FFFFFF"/>
                </a:solidFill>
                <a:latin typeface="Verdana" pitchFamily="34" charset="0"/>
                <a:ea typeface="Arial Unicode MS" pitchFamily="34" charset="-128"/>
                <a:cs typeface="Arial Unicode MS" pitchFamily="34" charset="-128"/>
              </a:defRPr>
            </a:lvl7pPr>
            <a:lvl8pPr marL="3429000" indent="-228600" eaLnBrk="0" fontAlgn="base" hangingPunct="0">
              <a:spcBef>
                <a:spcPts val="500"/>
              </a:spcBef>
              <a:spcAft>
                <a:spcPct val="0"/>
              </a:spcAft>
              <a:buClr>
                <a:srgbClr val="FFFFFF"/>
              </a:buClr>
              <a:buSzPct val="100000"/>
              <a:buFont typeface="Verdana" pitchFamily="34" charset="0"/>
              <a:buChar char="»"/>
              <a:defRPr sz="2000">
                <a:solidFill>
                  <a:srgbClr val="FFFFFF"/>
                </a:solidFill>
                <a:latin typeface="Verdana" pitchFamily="34" charset="0"/>
                <a:ea typeface="Arial Unicode MS" pitchFamily="34" charset="-128"/>
                <a:cs typeface="Arial Unicode MS" pitchFamily="34" charset="-128"/>
              </a:defRPr>
            </a:lvl8pPr>
            <a:lvl9pPr marL="3886200" indent="-228600" eaLnBrk="0" fontAlgn="base" hangingPunct="0">
              <a:spcBef>
                <a:spcPts val="500"/>
              </a:spcBef>
              <a:spcAft>
                <a:spcPct val="0"/>
              </a:spcAft>
              <a:buClr>
                <a:srgbClr val="FFFFFF"/>
              </a:buClr>
              <a:buSzPct val="100000"/>
              <a:buFont typeface="Verdana" pitchFamily="34" charset="0"/>
              <a:buChar char="»"/>
              <a:defRPr sz="2000">
                <a:solidFill>
                  <a:srgbClr val="FFFFFF"/>
                </a:solidFill>
                <a:latin typeface="Verdana" pitchFamily="34" charset="0"/>
                <a:ea typeface="Arial Unicode MS" pitchFamily="34" charset="-128"/>
                <a:cs typeface="Arial Unicode MS" pitchFamily="34" charset="-128"/>
              </a:defRPr>
            </a:lvl9pPr>
          </a:lstStyle>
          <a:p>
            <a:pPr algn="ctr" eaLnBrk="1" hangingPunct="1">
              <a:spcBef>
                <a:spcPct val="50000"/>
              </a:spcBef>
              <a:buClrTx/>
              <a:buFontTx/>
              <a:buNone/>
            </a:pPr>
            <a:endParaRPr lang="it-IT" altLang="it-IT" sz="2400" dirty="0">
              <a:solidFill>
                <a:schemeClr val="tx1"/>
              </a:solidFill>
              <a:latin typeface="+mn-lt"/>
              <a:ea typeface="+mn-ea"/>
              <a:cs typeface="+mn-cs"/>
            </a:endParaRPr>
          </a:p>
          <a:p>
            <a:pPr algn="ctr" eaLnBrk="1" hangingPunct="1">
              <a:spcBef>
                <a:spcPct val="50000"/>
              </a:spcBef>
              <a:buClrTx/>
              <a:buFontTx/>
              <a:buNone/>
            </a:pPr>
            <a:r>
              <a:rPr lang="it-IT" altLang="it-IT" sz="2400" dirty="0" err="1">
                <a:solidFill>
                  <a:schemeClr val="tx1"/>
                </a:solidFill>
                <a:latin typeface="+mn-lt"/>
                <a:ea typeface="+mn-ea"/>
                <a:cs typeface="+mn-cs"/>
              </a:rPr>
              <a:t>Maßnahmen</a:t>
            </a:r>
            <a:r>
              <a:rPr lang="it-IT" altLang="it-IT" sz="2400" dirty="0">
                <a:solidFill>
                  <a:schemeClr val="tx1"/>
                </a:solidFill>
                <a:latin typeface="+mn-lt"/>
                <a:ea typeface="+mn-ea"/>
                <a:cs typeface="+mn-cs"/>
              </a:rPr>
              <a:t> </a:t>
            </a:r>
            <a:r>
              <a:rPr lang="it-IT" altLang="it-IT" sz="2400" dirty="0" err="1">
                <a:solidFill>
                  <a:schemeClr val="tx1"/>
                </a:solidFill>
                <a:latin typeface="+mn-lt"/>
                <a:ea typeface="+mn-ea"/>
                <a:cs typeface="+mn-cs"/>
              </a:rPr>
              <a:t>aufgrund</a:t>
            </a:r>
            <a:r>
              <a:rPr lang="it-IT" altLang="it-IT" sz="2400" dirty="0">
                <a:solidFill>
                  <a:schemeClr val="tx1"/>
                </a:solidFill>
                <a:latin typeface="+mn-lt"/>
                <a:ea typeface="+mn-ea"/>
                <a:cs typeface="+mn-cs"/>
              </a:rPr>
              <a:t> </a:t>
            </a:r>
            <a:r>
              <a:rPr lang="it-IT" altLang="it-IT" sz="2400" dirty="0" err="1">
                <a:solidFill>
                  <a:schemeClr val="tx1"/>
                </a:solidFill>
                <a:latin typeface="+mn-lt"/>
                <a:ea typeface="+mn-ea"/>
                <a:cs typeface="+mn-cs"/>
              </a:rPr>
              <a:t>des</a:t>
            </a:r>
            <a:r>
              <a:rPr lang="it-IT" altLang="it-IT" sz="2400" dirty="0">
                <a:solidFill>
                  <a:schemeClr val="tx1"/>
                </a:solidFill>
                <a:latin typeface="+mn-lt"/>
                <a:ea typeface="+mn-ea"/>
                <a:cs typeface="+mn-cs"/>
              </a:rPr>
              <a:t> </a:t>
            </a:r>
            <a:r>
              <a:rPr lang="it-IT" altLang="it-IT" sz="2400" dirty="0" err="1">
                <a:solidFill>
                  <a:schemeClr val="tx1"/>
                </a:solidFill>
                <a:latin typeface="+mn-lt"/>
                <a:ea typeface="+mn-ea"/>
                <a:cs typeface="+mn-cs"/>
              </a:rPr>
              <a:t>Gruppendrucks</a:t>
            </a:r>
            <a:endParaRPr lang="it-IT" altLang="it-IT" sz="2400" dirty="0">
              <a:solidFill>
                <a:schemeClr val="tx1"/>
              </a:solidFill>
              <a:latin typeface="+mn-lt"/>
              <a:ea typeface="+mn-ea"/>
              <a:cs typeface="+mn-cs"/>
            </a:endParaRPr>
          </a:p>
          <a:p>
            <a:pPr algn="ctr" eaLnBrk="1" hangingPunct="1">
              <a:spcBef>
                <a:spcPct val="50000"/>
              </a:spcBef>
              <a:buClrTx/>
              <a:buFontTx/>
              <a:buNone/>
            </a:pPr>
            <a:r>
              <a:rPr lang="it-IT" altLang="it-IT" sz="2400" dirty="0">
                <a:solidFill>
                  <a:schemeClr val="tx1"/>
                </a:solidFill>
                <a:latin typeface="+mn-lt"/>
                <a:ea typeface="+mn-ea"/>
                <a:cs typeface="+mn-cs"/>
              </a:rPr>
              <a:t>Policy</a:t>
            </a:r>
          </a:p>
        </p:txBody>
      </p:sp>
      <p:sp>
        <p:nvSpPr>
          <p:cNvPr id="9" name="Textfeld 8">
            <a:extLst>
              <a:ext uri="{FF2B5EF4-FFF2-40B4-BE49-F238E27FC236}">
                <a16:creationId xmlns:a16="http://schemas.microsoft.com/office/drawing/2014/main" xmlns="" id="{DF0065D5-462C-C52E-F143-611A472AEADB}"/>
              </a:ext>
            </a:extLst>
          </p:cNvPr>
          <p:cNvSpPr txBox="1"/>
          <p:nvPr/>
        </p:nvSpPr>
        <p:spPr>
          <a:xfrm>
            <a:off x="673364" y="3530730"/>
            <a:ext cx="3284898" cy="830997"/>
          </a:xfrm>
          <a:prstGeom prst="rect">
            <a:avLst/>
          </a:prstGeom>
          <a:solidFill>
            <a:srgbClr val="FF0000"/>
          </a:solidFill>
          <a:ln>
            <a:solidFill>
              <a:schemeClr val="tx1">
                <a:lumMod val="65000"/>
                <a:lumOff val="35000"/>
              </a:schemeClr>
            </a:solidFill>
          </a:ln>
        </p:spPr>
        <p:txBody>
          <a:bodyPr wrap="square" rtlCol="0">
            <a:spAutoFit/>
          </a:bodyPr>
          <a:lstStyle/>
          <a:p>
            <a:r>
              <a:rPr lang="de-DE" sz="2400" dirty="0">
                <a:solidFill>
                  <a:schemeClr val="bg1"/>
                </a:solidFill>
              </a:rPr>
              <a:t>Interessensgruppen</a:t>
            </a:r>
          </a:p>
          <a:p>
            <a:r>
              <a:rPr lang="de-DE" sz="2400" dirty="0" err="1">
                <a:solidFill>
                  <a:schemeClr val="bg1"/>
                </a:solidFill>
              </a:rPr>
              <a:t>Gruppi</a:t>
            </a:r>
            <a:r>
              <a:rPr lang="de-DE" sz="2400" dirty="0">
                <a:solidFill>
                  <a:schemeClr val="bg1"/>
                </a:solidFill>
              </a:rPr>
              <a:t> di Interesse</a:t>
            </a:r>
          </a:p>
        </p:txBody>
      </p:sp>
    </p:spTree>
    <p:extLst>
      <p:ext uri="{BB962C8B-B14F-4D97-AF65-F5344CB8AC3E}">
        <p14:creationId xmlns:p14="http://schemas.microsoft.com/office/powerpoint/2010/main" val="225092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4C9B82E1-75BB-2740-B8DC-EAD33057263D}"/>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4" name="Textfeld 3">
            <a:extLst>
              <a:ext uri="{FF2B5EF4-FFF2-40B4-BE49-F238E27FC236}">
                <a16:creationId xmlns:a16="http://schemas.microsoft.com/office/drawing/2014/main" xmlns="" id="{EF7E123B-58C0-6A4B-9251-FAFE85C7C84B}"/>
              </a:ext>
            </a:extLst>
          </p:cNvPr>
          <p:cNvSpPr txBox="1"/>
          <p:nvPr/>
        </p:nvSpPr>
        <p:spPr>
          <a:xfrm>
            <a:off x="433224" y="355508"/>
            <a:ext cx="11596444" cy="646331"/>
          </a:xfrm>
          <a:prstGeom prst="rect">
            <a:avLst/>
          </a:prstGeom>
          <a:noFill/>
        </p:spPr>
        <p:txBody>
          <a:bodyPr wrap="none" rtlCol="0">
            <a:spAutoFit/>
          </a:bodyPr>
          <a:lstStyle/>
          <a:p>
            <a:r>
              <a:rPr lang="x-none" sz="3600" dirty="0"/>
              <a:t>Suche nach Instrumenten für ein stärkeres Gewicht</a:t>
            </a:r>
            <a:endParaRPr lang="de-DE" sz="3600" dirty="0"/>
          </a:p>
        </p:txBody>
      </p:sp>
      <p:sp>
        <p:nvSpPr>
          <p:cNvPr id="5" name="Textfeld 4">
            <a:extLst>
              <a:ext uri="{FF2B5EF4-FFF2-40B4-BE49-F238E27FC236}">
                <a16:creationId xmlns:a16="http://schemas.microsoft.com/office/drawing/2014/main" xmlns="" id="{321FD720-6E47-4943-996F-D8851072B79B}"/>
              </a:ext>
            </a:extLst>
          </p:cNvPr>
          <p:cNvSpPr txBox="1"/>
          <p:nvPr/>
        </p:nvSpPr>
        <p:spPr>
          <a:xfrm>
            <a:off x="1216010" y="4075826"/>
            <a:ext cx="9349774" cy="2062103"/>
          </a:xfrm>
          <a:prstGeom prst="rect">
            <a:avLst/>
          </a:prstGeom>
          <a:solidFill>
            <a:schemeClr val="bg2"/>
          </a:solidFill>
          <a:ln>
            <a:solidFill>
              <a:schemeClr val="bg2">
                <a:lumMod val="25000"/>
              </a:schemeClr>
            </a:solidFill>
          </a:ln>
        </p:spPr>
        <p:txBody>
          <a:bodyPr wrap="square" rtlCol="0">
            <a:spAutoFit/>
          </a:bodyPr>
          <a:lstStyle/>
          <a:p>
            <a:pPr marL="457200" indent="-457200">
              <a:buFont typeface="Wingdings" pitchFamily="2" charset="2"/>
              <a:buChar char="q"/>
            </a:pPr>
            <a:r>
              <a:rPr lang="de-DE" sz="3200" dirty="0"/>
              <a:t>Politische Stärkung: Stärkeres Zusammenwirken der sozialen Kräfte, direkte Unterstützung bei Wahlen (pluralistischer Ansatz)</a:t>
            </a:r>
          </a:p>
        </p:txBody>
      </p:sp>
      <p:sp>
        <p:nvSpPr>
          <p:cNvPr id="6" name="Rechteck 5">
            <a:extLst>
              <a:ext uri="{FF2B5EF4-FFF2-40B4-BE49-F238E27FC236}">
                <a16:creationId xmlns:a16="http://schemas.microsoft.com/office/drawing/2014/main" xmlns="" id="{50CDCF7C-9130-CF40-90F2-D742EAE6D094}"/>
              </a:ext>
            </a:extLst>
          </p:cNvPr>
          <p:cNvSpPr/>
          <p:nvPr/>
        </p:nvSpPr>
        <p:spPr>
          <a:xfrm>
            <a:off x="1216009" y="1507781"/>
            <a:ext cx="9248173" cy="2062103"/>
          </a:xfrm>
          <a:prstGeom prst="rect">
            <a:avLst/>
          </a:prstGeom>
          <a:solidFill>
            <a:schemeClr val="accent3">
              <a:lumMod val="20000"/>
              <a:lumOff val="80000"/>
            </a:schemeClr>
          </a:solidFill>
          <a:ln>
            <a:solidFill>
              <a:schemeClr val="accent3">
                <a:lumMod val="75000"/>
              </a:schemeClr>
            </a:solidFill>
          </a:ln>
        </p:spPr>
        <p:txBody>
          <a:bodyPr wrap="square">
            <a:spAutoFit/>
          </a:bodyPr>
          <a:lstStyle/>
          <a:p>
            <a:pPr marL="457200" lvl="0" indent="-457200">
              <a:buFont typeface="Wingdings" pitchFamily="2" charset="2"/>
              <a:buChar char="q"/>
            </a:pPr>
            <a:r>
              <a:rPr lang="de-DE" sz="3200" dirty="0">
                <a:solidFill>
                  <a:prstClr val="black"/>
                </a:solidFill>
              </a:rPr>
              <a:t>Institutionelle Stärkung: Beirat oder Kammer, mit Verpflichtung zur Einholung der Stellungnahme (Neo-korporativer Ansatz)</a:t>
            </a:r>
          </a:p>
        </p:txBody>
      </p:sp>
    </p:spTree>
    <p:extLst>
      <p:ext uri="{BB962C8B-B14F-4D97-AF65-F5344CB8AC3E}">
        <p14:creationId xmlns:p14="http://schemas.microsoft.com/office/powerpoint/2010/main" val="71059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F9B41BC8-8CB8-EEAB-6B31-F491139FA474}"/>
              </a:ext>
            </a:extLst>
          </p:cNvPr>
          <p:cNvSpPr>
            <a:spLocks noGrp="1"/>
          </p:cNvSpPr>
          <p:nvPr>
            <p:ph type="ftr" sz="quarter" idx="11"/>
          </p:nvPr>
        </p:nvSpPr>
        <p:spPr>
          <a:xfrm>
            <a:off x="-196540" y="6492875"/>
            <a:ext cx="1285532"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4" name="Textfeld 3">
            <a:extLst>
              <a:ext uri="{FF2B5EF4-FFF2-40B4-BE49-F238E27FC236}">
                <a16:creationId xmlns:a16="http://schemas.microsoft.com/office/drawing/2014/main" xmlns="" id="{B21B4647-8E00-6646-7E92-989B202DDC01}"/>
              </a:ext>
            </a:extLst>
          </p:cNvPr>
          <p:cNvSpPr txBox="1"/>
          <p:nvPr/>
        </p:nvSpPr>
        <p:spPr>
          <a:xfrm>
            <a:off x="3802435" y="1594204"/>
            <a:ext cx="7955464" cy="4247317"/>
          </a:xfrm>
          <a:prstGeom prst="rect">
            <a:avLst/>
          </a:prstGeom>
          <a:solidFill>
            <a:schemeClr val="bg2"/>
          </a:solidFill>
          <a:ln>
            <a:solidFill>
              <a:schemeClr val="bg1">
                <a:lumMod val="50000"/>
              </a:schemeClr>
            </a:solidFill>
          </a:ln>
        </p:spPr>
        <p:txBody>
          <a:bodyPr wrap="square">
            <a:spAutoFit/>
          </a:bodyPr>
          <a:lstStyle/>
          <a:p>
            <a:pPr marL="342900" indent="-342900">
              <a:spcAft>
                <a:spcPts val="1000"/>
              </a:spcAft>
              <a:buFont typeface="Arial" panose="020B0604020202020204" pitchFamily="34" charset="0"/>
              <a:buChar char="•"/>
            </a:pPr>
            <a:r>
              <a:rPr lang="de-DE" sz="2000" dirty="0"/>
              <a:t>Besonders USA </a:t>
            </a:r>
          </a:p>
          <a:p>
            <a:pPr marL="342900" indent="-342900">
              <a:spcAft>
                <a:spcPts val="1000"/>
              </a:spcAft>
              <a:buFont typeface="Arial" panose="020B0604020202020204" pitchFamily="34" charset="0"/>
              <a:buChar char="•"/>
            </a:pPr>
            <a:r>
              <a:rPr lang="de-DE" sz="2000" dirty="0"/>
              <a:t>Donald Trump „</a:t>
            </a:r>
            <a:r>
              <a:rPr lang="de-DE" sz="2000" dirty="0" err="1"/>
              <a:t>Billionaire</a:t>
            </a:r>
            <a:r>
              <a:rPr lang="de-DE" sz="2000" dirty="0"/>
              <a:t>-in-Chief“</a:t>
            </a:r>
          </a:p>
          <a:p>
            <a:pPr marL="342900" indent="-342900">
              <a:spcAft>
                <a:spcPts val="1000"/>
              </a:spcAft>
              <a:buFont typeface="Arial" panose="020B0604020202020204" pitchFamily="34" charset="0"/>
              <a:buChar char="•"/>
            </a:pPr>
            <a:r>
              <a:rPr lang="de-DE" sz="2000" dirty="0"/>
              <a:t>Engster Vertrauter: der reichste Mensch der Welt</a:t>
            </a:r>
          </a:p>
          <a:p>
            <a:pPr marL="342900" indent="-342900">
              <a:spcAft>
                <a:spcPts val="1000"/>
              </a:spcAft>
              <a:buFont typeface="Arial" panose="020B0604020202020204" pitchFamily="34" charset="0"/>
              <a:buChar char="•"/>
            </a:pPr>
            <a:r>
              <a:rPr lang="de-DE" sz="2000" dirty="0"/>
              <a:t>Regierung umfasst mindestens zehn Milliardäre bzw. deren Ehepartner</a:t>
            </a:r>
          </a:p>
          <a:p>
            <a:pPr marL="342900" indent="-342900">
              <a:spcAft>
                <a:spcPts val="1000"/>
              </a:spcAft>
              <a:buFont typeface="Arial" panose="020B0604020202020204" pitchFamily="34" charset="0"/>
              <a:buChar char="•"/>
            </a:pPr>
            <a:r>
              <a:rPr lang="de-DE" sz="2000" dirty="0"/>
              <a:t>mehr politischer Einfluss </a:t>
            </a:r>
          </a:p>
          <a:p>
            <a:pPr marL="342900" indent="-342900">
              <a:spcAft>
                <a:spcPts val="1000"/>
              </a:spcAft>
              <a:buFont typeface="Arial" panose="020B0604020202020204" pitchFamily="34" charset="0"/>
              <a:buChar char="•"/>
            </a:pPr>
            <a:r>
              <a:rPr lang="de-DE" sz="2000" dirty="0"/>
              <a:t>Milliardärs-CEOs unterstützen Trump, u. a. Mark Zuckerberg (</a:t>
            </a:r>
            <a:r>
              <a:rPr lang="de-DE" sz="2000" dirty="0" err="1"/>
              <a:t>Meta</a:t>
            </a:r>
            <a:r>
              <a:rPr lang="de-DE" sz="2000" dirty="0"/>
              <a:t>) und Bernard Arnault (Luxusgüter, Frankreich)</a:t>
            </a:r>
          </a:p>
          <a:p>
            <a:pPr marL="342900" indent="-342900">
              <a:spcAft>
                <a:spcPts val="600"/>
              </a:spcAft>
              <a:buFont typeface="Arial" panose="020B0604020202020204" pitchFamily="34" charset="0"/>
              <a:buChar char="•"/>
            </a:pPr>
            <a:r>
              <a:rPr lang="de-DE" sz="2000" dirty="0"/>
              <a:t>Erstmals wurde die Marke von 3.000 Milliardären überschritten.</a:t>
            </a:r>
          </a:p>
        </p:txBody>
      </p:sp>
      <p:pic>
        <p:nvPicPr>
          <p:cNvPr id="1026" name="Picture 2" descr="April/May 2025">
            <a:extLst>
              <a:ext uri="{FF2B5EF4-FFF2-40B4-BE49-F238E27FC236}">
                <a16:creationId xmlns:a16="http://schemas.microsoft.com/office/drawing/2014/main" xmlns="" id="{86501C6E-3AA5-5E16-5089-FB1CB56CF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17" y="1167205"/>
            <a:ext cx="2645317" cy="3504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xmlns="" id="{1447EBE4-4657-341D-95E0-326F2A32FC18}"/>
              </a:ext>
            </a:extLst>
          </p:cNvPr>
          <p:cNvSpPr txBox="1"/>
          <p:nvPr/>
        </p:nvSpPr>
        <p:spPr>
          <a:xfrm>
            <a:off x="1504771" y="6552326"/>
            <a:ext cx="10253128" cy="246221"/>
          </a:xfrm>
          <a:prstGeom prst="rect">
            <a:avLst/>
          </a:prstGeom>
          <a:noFill/>
        </p:spPr>
        <p:txBody>
          <a:bodyPr wrap="square">
            <a:spAutoFit/>
          </a:bodyPr>
          <a:lstStyle/>
          <a:p>
            <a:r>
              <a:rPr lang="de-DE" sz="1000" dirty="0"/>
              <a:t>Forbes, 1.4.2025, </a:t>
            </a:r>
            <a:r>
              <a:rPr lang="de-DE" sz="1000" dirty="0">
                <a:hlinkClick r:id="rId3"/>
              </a:rPr>
              <a:t>https://www.forbes.com/sites/chasewithorn/2025/04/01/forbes-39th-annual-worlds-billionaires-list-more-than-3000-worth-16-trillion/</a:t>
            </a:r>
            <a:r>
              <a:rPr lang="de-DE" sz="1000" dirty="0"/>
              <a:t> </a:t>
            </a:r>
          </a:p>
        </p:txBody>
      </p:sp>
      <p:sp>
        <p:nvSpPr>
          <p:cNvPr id="6" name="Textfeld 5">
            <a:extLst>
              <a:ext uri="{FF2B5EF4-FFF2-40B4-BE49-F238E27FC236}">
                <a16:creationId xmlns:a16="http://schemas.microsoft.com/office/drawing/2014/main" xmlns="" id="{FC690465-2E49-4B4D-ED75-0958D999C493}"/>
              </a:ext>
            </a:extLst>
          </p:cNvPr>
          <p:cNvSpPr txBox="1"/>
          <p:nvPr/>
        </p:nvSpPr>
        <p:spPr>
          <a:xfrm>
            <a:off x="3679280" y="333646"/>
            <a:ext cx="7805584" cy="1092607"/>
          </a:xfrm>
          <a:prstGeom prst="rect">
            <a:avLst/>
          </a:prstGeom>
          <a:noFill/>
        </p:spPr>
        <p:txBody>
          <a:bodyPr wrap="square">
            <a:spAutoFit/>
          </a:bodyPr>
          <a:lstStyle/>
          <a:p>
            <a:pPr>
              <a:spcAft>
                <a:spcPts val="600"/>
              </a:spcAft>
            </a:pPr>
            <a:r>
              <a:rPr lang="de-DE" sz="2400" b="1" dirty="0"/>
              <a:t>Forbes, 1.April.2025</a:t>
            </a:r>
            <a:r>
              <a:rPr lang="de-DE" sz="2400" dirty="0"/>
              <a:t>:</a:t>
            </a:r>
          </a:p>
          <a:p>
            <a:pPr>
              <a:spcAft>
                <a:spcPts val="600"/>
              </a:spcAft>
            </a:pPr>
            <a:r>
              <a:rPr lang="de-DE" sz="3600" dirty="0">
                <a:solidFill>
                  <a:srgbClr val="FF0000"/>
                </a:solidFill>
              </a:rPr>
              <a:t>Milliardäre reicher und mächtiger</a:t>
            </a:r>
          </a:p>
        </p:txBody>
      </p:sp>
      <p:sp>
        <p:nvSpPr>
          <p:cNvPr id="11" name="Textfeld 10">
            <a:extLst>
              <a:ext uri="{FF2B5EF4-FFF2-40B4-BE49-F238E27FC236}">
                <a16:creationId xmlns:a16="http://schemas.microsoft.com/office/drawing/2014/main" xmlns="" id="{8B6E0E0C-7D89-EFD7-9A0D-8BC70C89B601}"/>
              </a:ext>
            </a:extLst>
          </p:cNvPr>
          <p:cNvSpPr txBox="1"/>
          <p:nvPr/>
        </p:nvSpPr>
        <p:spPr>
          <a:xfrm>
            <a:off x="292817" y="4662997"/>
            <a:ext cx="2657209" cy="830997"/>
          </a:xfrm>
          <a:prstGeom prst="rect">
            <a:avLst/>
          </a:prstGeom>
          <a:noFill/>
          <a:ln>
            <a:solidFill>
              <a:schemeClr val="bg1">
                <a:lumMod val="50000"/>
              </a:schemeClr>
            </a:solidFill>
          </a:ln>
        </p:spPr>
        <p:txBody>
          <a:bodyPr wrap="square">
            <a:spAutoFit/>
          </a:bodyPr>
          <a:lstStyle/>
          <a:p>
            <a:pPr algn="ctr"/>
            <a:r>
              <a:rPr lang="de-DE" sz="1600" b="1" dirty="0"/>
              <a:t>Justin Sun,</a:t>
            </a:r>
          </a:p>
          <a:p>
            <a:pPr algn="ctr"/>
            <a:r>
              <a:rPr lang="de-DE" sz="1600" dirty="0"/>
              <a:t>Gründer der Kryptowährung </a:t>
            </a:r>
            <a:r>
              <a:rPr lang="de-DE" sz="1600" b="1" dirty="0"/>
              <a:t>TRON</a:t>
            </a:r>
            <a:r>
              <a:rPr lang="de-DE" sz="1600" dirty="0"/>
              <a:t>.</a:t>
            </a:r>
          </a:p>
        </p:txBody>
      </p:sp>
    </p:spTree>
    <p:extLst>
      <p:ext uri="{BB962C8B-B14F-4D97-AF65-F5344CB8AC3E}">
        <p14:creationId xmlns:p14="http://schemas.microsoft.com/office/powerpoint/2010/main" val="3100696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7AF82B13-05CC-B340-ADBE-FDDDAB1E2E2D}"/>
              </a:ext>
            </a:extLst>
          </p:cNvPr>
          <p:cNvSpPr/>
          <p:nvPr/>
        </p:nvSpPr>
        <p:spPr>
          <a:xfrm>
            <a:off x="769005" y="1092036"/>
            <a:ext cx="10840278" cy="4247317"/>
          </a:xfrm>
          <a:prstGeom prst="rect">
            <a:avLst/>
          </a:prstGeom>
          <a:solidFill>
            <a:schemeClr val="accent1">
              <a:lumMod val="20000"/>
              <a:lumOff val="80000"/>
            </a:schemeClr>
          </a:solidFill>
          <a:ln>
            <a:solidFill>
              <a:schemeClr val="bg2">
                <a:lumMod val="25000"/>
              </a:schemeClr>
            </a:solidFill>
          </a:ln>
        </p:spPr>
        <p:txBody>
          <a:bodyPr wrap="square">
            <a:spAutoFit/>
          </a:bodyPr>
          <a:lstStyle/>
          <a:p>
            <a:pPr marL="342900" indent="-342900">
              <a:spcAft>
                <a:spcPts val="1200"/>
              </a:spcAft>
              <a:buFont typeface="Wingdings" pitchFamily="2" charset="2"/>
              <a:buChar char="q"/>
            </a:pPr>
            <a:r>
              <a:rPr lang="de-DE" sz="2000" b="1" dirty="0"/>
              <a:t>Wirtschafts- und Sozialbeiräte</a:t>
            </a:r>
            <a:r>
              <a:rPr lang="de-DE" sz="2000" dirty="0"/>
              <a:t> von Verbänden und Sozialpartnern in den Schatten gestellt.</a:t>
            </a:r>
          </a:p>
          <a:p>
            <a:pPr marL="342900" indent="-342900">
              <a:spcAft>
                <a:spcPts val="1200"/>
              </a:spcAft>
              <a:buFont typeface="Wingdings" pitchFamily="2" charset="2"/>
              <a:buChar char="q"/>
            </a:pPr>
            <a:r>
              <a:rPr lang="de-DE" sz="2000" b="1" dirty="0"/>
              <a:t>Kollektivverträge</a:t>
            </a:r>
            <a:r>
              <a:rPr lang="de-DE" sz="2000" dirty="0"/>
              <a:t> und Verhandlungen mit Regierung durch Verbände.</a:t>
            </a:r>
          </a:p>
          <a:p>
            <a:pPr marL="342900" indent="-342900">
              <a:spcAft>
                <a:spcPts val="1200"/>
              </a:spcAft>
              <a:buFont typeface="Wingdings" pitchFamily="2" charset="2"/>
              <a:buChar char="q"/>
            </a:pPr>
            <a:r>
              <a:rPr lang="de-DE" sz="2000" b="1" dirty="0"/>
              <a:t>Politisches Gewicht</a:t>
            </a:r>
            <a:r>
              <a:rPr lang="de-DE" sz="2000" dirty="0"/>
              <a:t> aus vorpolitischem Raum (Verbände unterstützen Wahlen, Politiker handeln im Interesse der Verbände).</a:t>
            </a:r>
          </a:p>
          <a:p>
            <a:pPr marL="342900" indent="-342900">
              <a:spcAft>
                <a:spcPts val="1200"/>
              </a:spcAft>
              <a:buFont typeface="Wingdings" pitchFamily="2" charset="2"/>
              <a:buChar char="q"/>
            </a:pPr>
            <a:r>
              <a:rPr lang="de-DE" sz="2000" dirty="0"/>
              <a:t>In </a:t>
            </a:r>
            <a:r>
              <a:rPr lang="de-DE" sz="2000" b="1" dirty="0"/>
              <a:t>Südtirol</a:t>
            </a:r>
            <a:r>
              <a:rPr lang="de-DE" sz="2000" dirty="0"/>
              <a:t> dominieren </a:t>
            </a:r>
            <a:r>
              <a:rPr lang="de-DE" sz="2000" b="1" dirty="0"/>
              <a:t>Wirtschaftsverbände</a:t>
            </a:r>
            <a:r>
              <a:rPr lang="de-DE" sz="2000" dirty="0"/>
              <a:t>, soziale Kräfte (z. B. Gewerkschaften) zurückhaltend.</a:t>
            </a:r>
          </a:p>
          <a:p>
            <a:pPr marL="342900" indent="-342900">
              <a:spcAft>
                <a:spcPts val="1200"/>
              </a:spcAft>
              <a:buFont typeface="Wingdings" pitchFamily="2" charset="2"/>
              <a:buChar char="q"/>
            </a:pPr>
            <a:r>
              <a:rPr lang="de-DE" sz="2000" b="1" dirty="0"/>
              <a:t>Nicht-Unternehmer</a:t>
            </a:r>
            <a:r>
              <a:rPr lang="de-DE" sz="2000" dirty="0"/>
              <a:t> und </a:t>
            </a:r>
            <a:r>
              <a:rPr lang="de-DE" sz="2000" b="1" dirty="0"/>
              <a:t>Arbeitnehmer</a:t>
            </a:r>
            <a:r>
              <a:rPr lang="de-DE" sz="2000" dirty="0"/>
              <a:t> unterstützen Wirtschaftsverbände für bessere Wahlchancen.</a:t>
            </a:r>
          </a:p>
          <a:p>
            <a:pPr marL="342900" indent="-342900">
              <a:spcAft>
                <a:spcPts val="1200"/>
              </a:spcAft>
              <a:buFont typeface="Wingdings" pitchFamily="2" charset="2"/>
              <a:buChar char="q"/>
            </a:pPr>
            <a:r>
              <a:rPr lang="de-DE" sz="2000" b="1" dirty="0"/>
              <a:t>Arbeitnehmer</a:t>
            </a:r>
            <a:r>
              <a:rPr lang="de-DE" sz="2000" dirty="0"/>
              <a:t> könnten mehr Einfluss haben, tun dies aber nicht, beeinflusst durch Wirtschaftsverbände.</a:t>
            </a:r>
          </a:p>
        </p:txBody>
      </p:sp>
      <p:sp>
        <p:nvSpPr>
          <p:cNvPr id="4" name="Fußzeilenplatzhalter 1">
            <a:extLst>
              <a:ext uri="{FF2B5EF4-FFF2-40B4-BE49-F238E27FC236}">
                <a16:creationId xmlns:a16="http://schemas.microsoft.com/office/drawing/2014/main" xmlns="" id="{88AC894D-CA1D-EB44-9434-393E8611B5D5}"/>
              </a:ext>
            </a:extLst>
          </p:cNvPr>
          <p:cNvSpPr>
            <a:spLocks noGrp="1"/>
          </p:cNvSpPr>
          <p:nvPr>
            <p:ph type="ftr" sz="quarter" idx="11"/>
          </p:nvPr>
        </p:nvSpPr>
        <p:spPr>
          <a:xfrm>
            <a:off x="7947192" y="6184292"/>
            <a:ext cx="3134241" cy="365125"/>
          </a:xfrm>
        </p:spPr>
        <p:txBody>
          <a:bodyPr/>
          <a:lstStyle/>
          <a:p>
            <a:r>
              <a:rPr lang="it-IT">
                <a:solidFill>
                  <a:prstClr val="black"/>
                </a:solidFill>
              </a:rPr>
              <a:t>O. Peterlini, unibz.it</a:t>
            </a:r>
            <a:endParaRPr lang="en-US" dirty="0">
              <a:solidFill>
                <a:prstClr val="black"/>
              </a:solidFill>
            </a:endParaRPr>
          </a:p>
        </p:txBody>
      </p:sp>
    </p:spTree>
    <p:extLst>
      <p:ext uri="{BB962C8B-B14F-4D97-AF65-F5344CB8AC3E}">
        <p14:creationId xmlns:p14="http://schemas.microsoft.com/office/powerpoint/2010/main" val="2089207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EEF43822-B258-96D1-75FE-CE4E925A6EA7}"/>
              </a:ext>
            </a:extLst>
          </p:cNvPr>
          <p:cNvSpPr>
            <a:spLocks noGrp="1"/>
          </p:cNvSpPr>
          <p:nvPr>
            <p:ph type="ftr" sz="quarter" idx="11"/>
          </p:nvPr>
        </p:nvSpPr>
        <p:spPr>
          <a:xfrm>
            <a:off x="138135" y="6336700"/>
            <a:ext cx="1447598"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5" name="Grafik 4">
            <a:extLst>
              <a:ext uri="{FF2B5EF4-FFF2-40B4-BE49-F238E27FC236}">
                <a16:creationId xmlns:a16="http://schemas.microsoft.com/office/drawing/2014/main" xmlns="" id="{AB2027F0-B304-E639-6D6C-FE85C56B1C11}"/>
              </a:ext>
            </a:extLst>
          </p:cNvPr>
          <p:cNvPicPr>
            <a:picLocks noChangeAspect="1"/>
          </p:cNvPicPr>
          <p:nvPr/>
        </p:nvPicPr>
        <p:blipFill>
          <a:blip r:embed="rId2"/>
          <a:srcRect l="2405" t="6857" r="2176" b="57460"/>
          <a:stretch/>
        </p:blipFill>
        <p:spPr>
          <a:xfrm>
            <a:off x="132041" y="84928"/>
            <a:ext cx="9197154" cy="4867045"/>
          </a:xfrm>
          <a:prstGeom prst="rect">
            <a:avLst/>
          </a:prstGeom>
        </p:spPr>
      </p:pic>
      <p:pic>
        <p:nvPicPr>
          <p:cNvPr id="6" name="Grafik 5">
            <a:extLst>
              <a:ext uri="{FF2B5EF4-FFF2-40B4-BE49-F238E27FC236}">
                <a16:creationId xmlns:a16="http://schemas.microsoft.com/office/drawing/2014/main" xmlns="" id="{263E7599-2B31-1319-700C-76A6DA149AAA}"/>
              </a:ext>
            </a:extLst>
          </p:cNvPr>
          <p:cNvPicPr>
            <a:picLocks noChangeAspect="1"/>
          </p:cNvPicPr>
          <p:nvPr/>
        </p:nvPicPr>
        <p:blipFill>
          <a:blip r:embed="rId2"/>
          <a:srcRect l="4537" t="42159" r="4356" b="24317"/>
          <a:stretch/>
        </p:blipFill>
        <p:spPr>
          <a:xfrm>
            <a:off x="6669593" y="4065782"/>
            <a:ext cx="5362329" cy="2792218"/>
          </a:xfrm>
          <a:prstGeom prst="rect">
            <a:avLst/>
          </a:prstGeom>
        </p:spPr>
      </p:pic>
    </p:spTree>
    <p:extLst>
      <p:ext uri="{BB962C8B-B14F-4D97-AF65-F5344CB8AC3E}">
        <p14:creationId xmlns:p14="http://schemas.microsoft.com/office/powerpoint/2010/main" val="3036242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D21BD6BC-959E-0C45-3C55-55BFD5136BD0}"/>
              </a:ext>
            </a:extLst>
          </p:cNvPr>
          <p:cNvSpPr>
            <a:spLocks noGrp="1"/>
          </p:cNvSpPr>
          <p:nvPr>
            <p:ph type="ftr" sz="quarter" idx="11"/>
          </p:nvPr>
        </p:nvSpPr>
        <p:spPr>
          <a:xfrm>
            <a:off x="11059297" y="6313508"/>
            <a:ext cx="741406" cy="459561"/>
          </a:xfrm>
        </p:spPr>
        <p:txBody>
          <a:bodyPr/>
          <a:lstStyle/>
          <a:p>
            <a:r>
              <a:rPr lang="it-IT" dirty="0">
                <a:solidFill>
                  <a:prstClr val="black"/>
                </a:solidFill>
              </a:rPr>
              <a:t>O. Peterlini, </a:t>
            </a:r>
            <a:r>
              <a:rPr lang="it-IT" dirty="0" err="1">
                <a:solidFill>
                  <a:prstClr val="black"/>
                </a:solidFill>
              </a:rPr>
              <a:t>unibz.it</a:t>
            </a:r>
            <a:endParaRPr lang="en-US" dirty="0">
              <a:solidFill>
                <a:prstClr val="black"/>
              </a:solidFill>
            </a:endParaRPr>
          </a:p>
        </p:txBody>
      </p:sp>
      <p:sp>
        <p:nvSpPr>
          <p:cNvPr id="3" name="Textfeld 2">
            <a:extLst>
              <a:ext uri="{FF2B5EF4-FFF2-40B4-BE49-F238E27FC236}">
                <a16:creationId xmlns:a16="http://schemas.microsoft.com/office/drawing/2014/main" xmlns="" id="{7F82C87D-5C5E-E933-7C70-B3A766EE6FC8}"/>
              </a:ext>
            </a:extLst>
          </p:cNvPr>
          <p:cNvSpPr txBox="1"/>
          <p:nvPr/>
        </p:nvSpPr>
        <p:spPr>
          <a:xfrm>
            <a:off x="2399891" y="225941"/>
            <a:ext cx="6880410" cy="584775"/>
          </a:xfrm>
          <a:prstGeom prst="rect">
            <a:avLst/>
          </a:prstGeom>
          <a:noFill/>
        </p:spPr>
        <p:txBody>
          <a:bodyPr wrap="none" rtlCol="0">
            <a:spAutoFit/>
          </a:bodyPr>
          <a:lstStyle/>
          <a:p>
            <a:r>
              <a:rPr lang="de-DE" sz="3200" dirty="0"/>
              <a:t>Südtirol nach Wirtschaftssektoren</a:t>
            </a:r>
          </a:p>
        </p:txBody>
      </p:sp>
      <p:graphicFrame>
        <p:nvGraphicFramePr>
          <p:cNvPr id="6" name="Tabelle 5">
            <a:extLst>
              <a:ext uri="{FF2B5EF4-FFF2-40B4-BE49-F238E27FC236}">
                <a16:creationId xmlns:a16="http://schemas.microsoft.com/office/drawing/2014/main" xmlns="" id="{2246322E-6F66-FB43-FF16-B46E2427E82F}"/>
              </a:ext>
            </a:extLst>
          </p:cNvPr>
          <p:cNvGraphicFramePr>
            <a:graphicFrameLocks noGrp="1"/>
          </p:cNvGraphicFramePr>
          <p:nvPr>
            <p:extLst>
              <p:ext uri="{D42A27DB-BD31-4B8C-83A1-F6EECF244321}">
                <p14:modId xmlns:p14="http://schemas.microsoft.com/office/powerpoint/2010/main" val="1368184248"/>
              </p:ext>
            </p:extLst>
          </p:nvPr>
        </p:nvGraphicFramePr>
        <p:xfrm>
          <a:off x="448137" y="966707"/>
          <a:ext cx="11290781" cy="2855474"/>
        </p:xfrm>
        <a:graphic>
          <a:graphicData uri="http://schemas.openxmlformats.org/drawingml/2006/table">
            <a:tbl>
              <a:tblPr>
                <a:tableStyleId>{5C22544A-7EE6-4342-B048-85BDC9FD1C3A}</a:tableStyleId>
              </a:tblPr>
              <a:tblGrid>
                <a:gridCol w="2750827">
                  <a:extLst>
                    <a:ext uri="{9D8B030D-6E8A-4147-A177-3AD203B41FA5}">
                      <a16:colId xmlns:a16="http://schemas.microsoft.com/office/drawing/2014/main" xmlns="" val="431196469"/>
                    </a:ext>
                  </a:extLst>
                </a:gridCol>
                <a:gridCol w="1279288">
                  <a:extLst>
                    <a:ext uri="{9D8B030D-6E8A-4147-A177-3AD203B41FA5}">
                      <a16:colId xmlns:a16="http://schemas.microsoft.com/office/drawing/2014/main" xmlns="" val="2341927653"/>
                    </a:ext>
                  </a:extLst>
                </a:gridCol>
                <a:gridCol w="1427087">
                  <a:extLst>
                    <a:ext uri="{9D8B030D-6E8A-4147-A177-3AD203B41FA5}">
                      <a16:colId xmlns:a16="http://schemas.microsoft.com/office/drawing/2014/main" xmlns="" val="3601202858"/>
                    </a:ext>
                  </a:extLst>
                </a:gridCol>
                <a:gridCol w="44450">
                  <a:extLst>
                    <a:ext uri="{9D8B030D-6E8A-4147-A177-3AD203B41FA5}">
                      <a16:colId xmlns:a16="http://schemas.microsoft.com/office/drawing/2014/main" xmlns="" val="1770887495"/>
                    </a:ext>
                  </a:extLst>
                </a:gridCol>
                <a:gridCol w="1529732">
                  <a:extLst>
                    <a:ext uri="{9D8B030D-6E8A-4147-A177-3AD203B41FA5}">
                      <a16:colId xmlns:a16="http://schemas.microsoft.com/office/drawing/2014/main" xmlns="" val="1190366964"/>
                    </a:ext>
                  </a:extLst>
                </a:gridCol>
                <a:gridCol w="1133655">
                  <a:extLst>
                    <a:ext uri="{9D8B030D-6E8A-4147-A177-3AD203B41FA5}">
                      <a16:colId xmlns:a16="http://schemas.microsoft.com/office/drawing/2014/main" xmlns="" val="3182534735"/>
                    </a:ext>
                  </a:extLst>
                </a:gridCol>
                <a:gridCol w="46012">
                  <a:extLst>
                    <a:ext uri="{9D8B030D-6E8A-4147-A177-3AD203B41FA5}">
                      <a16:colId xmlns:a16="http://schemas.microsoft.com/office/drawing/2014/main" xmlns="" val="3739511620"/>
                    </a:ext>
                  </a:extLst>
                </a:gridCol>
                <a:gridCol w="1358844">
                  <a:extLst>
                    <a:ext uri="{9D8B030D-6E8A-4147-A177-3AD203B41FA5}">
                      <a16:colId xmlns:a16="http://schemas.microsoft.com/office/drawing/2014/main" xmlns="" val="2102650522"/>
                    </a:ext>
                  </a:extLst>
                </a:gridCol>
                <a:gridCol w="1720886">
                  <a:extLst>
                    <a:ext uri="{9D8B030D-6E8A-4147-A177-3AD203B41FA5}">
                      <a16:colId xmlns:a16="http://schemas.microsoft.com/office/drawing/2014/main" xmlns="" val="2901374474"/>
                    </a:ext>
                  </a:extLst>
                </a:gridCol>
              </a:tblGrid>
              <a:tr h="652169">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2000" u="none" strike="noStrike" dirty="0">
                          <a:solidFill>
                            <a:srgbClr val="FF0000"/>
                          </a:solidFill>
                          <a:effectLst/>
                        </a:rPr>
                        <a:t>Land- Forst-</a:t>
                      </a:r>
                    </a:p>
                    <a:p>
                      <a:pPr marL="0" marR="0" lvl="0" indent="0" algn="ctr" defTabSz="914400" rtl="0" eaLnBrk="1" fontAlgn="ctr" latinLnBrk="0" hangingPunct="1">
                        <a:lnSpc>
                          <a:spcPct val="100000"/>
                        </a:lnSpc>
                        <a:spcBef>
                          <a:spcPts val="0"/>
                        </a:spcBef>
                        <a:spcAft>
                          <a:spcPts val="0"/>
                        </a:spcAft>
                        <a:buClrTx/>
                        <a:buSzTx/>
                        <a:buFontTx/>
                        <a:buNone/>
                        <a:tabLst/>
                        <a:defRPr/>
                      </a:pPr>
                      <a:r>
                        <a:rPr lang="de-DE" sz="2000" u="none" strike="noStrike" dirty="0">
                          <a:solidFill>
                            <a:srgbClr val="FF0000"/>
                          </a:solidFill>
                          <a:effectLst/>
                        </a:rPr>
                        <a:t>Wirtschat</a:t>
                      </a:r>
                      <a:endParaRPr lang="de-DE" sz="2000" b="1" i="0" u="none" strike="noStrike" dirty="0">
                        <a:solidFill>
                          <a:srgbClr val="FF0000"/>
                        </a:solidFill>
                        <a:effectLst/>
                        <a:latin typeface="Lucida Sans Unicode" panose="020B0602030504020204" pitchFamily="34" charset="0"/>
                      </a:endParaRPr>
                    </a:p>
                  </a:txBody>
                  <a:tcPr marL="9525" marR="9525" marT="9525" marB="0" anchor="ctr"/>
                </a:tc>
                <a:tc hMerge="1">
                  <a:txBody>
                    <a:bodyPr/>
                    <a:lstStyle/>
                    <a:p>
                      <a:pPr algn="r" fontAlgn="b"/>
                      <a:endParaRPr lang="de-DE"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gridSpan="2">
                  <a:txBody>
                    <a:bodyPr/>
                    <a:lstStyle/>
                    <a:p>
                      <a:pPr algn="ctr" rtl="0" fontAlgn="ctr"/>
                      <a:r>
                        <a:rPr lang="de-DE" sz="2000" u="none" strike="noStrike" dirty="0">
                          <a:solidFill>
                            <a:srgbClr val="FF0000"/>
                          </a:solidFill>
                          <a:effectLst/>
                        </a:rPr>
                        <a:t>Gastgewerbe</a:t>
                      </a:r>
                      <a:endParaRPr lang="de-DE" sz="2000" b="1" i="0" u="none" strike="noStrike" dirty="0">
                        <a:solidFill>
                          <a:srgbClr val="FF0000"/>
                        </a:solidFill>
                        <a:effectLst/>
                        <a:latin typeface="Lucida Sans Unicode" panose="020B0602030504020204" pitchFamily="34" charset="0"/>
                      </a:endParaRPr>
                    </a:p>
                  </a:txBody>
                  <a:tcPr marL="9525" marR="9525" marT="9525" marB="0" anchor="ctr"/>
                </a:tc>
                <a:tc hMerge="1">
                  <a:txBody>
                    <a:bodyPr/>
                    <a:lstStyle/>
                    <a:p>
                      <a:pPr algn="ctr" fontAlgn="b"/>
                      <a:endParaRPr lang="de-DE"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gridSpan="2">
                  <a:txBody>
                    <a:bodyPr/>
                    <a:lstStyle/>
                    <a:p>
                      <a:pPr algn="ctr" rtl="0" fontAlgn="ctr"/>
                      <a:r>
                        <a:rPr lang="de-DE" sz="2000" u="none" strike="noStrike" dirty="0">
                          <a:effectLst/>
                        </a:rPr>
                        <a:t>Insgesamt</a:t>
                      </a:r>
                      <a:endParaRPr lang="de-DE" sz="2000" b="1" i="0" u="none" strike="noStrike" dirty="0">
                        <a:solidFill>
                          <a:srgbClr val="000000"/>
                        </a:solidFill>
                        <a:effectLst/>
                        <a:latin typeface="Lucida Sans Unicode" panose="020B0602030504020204" pitchFamily="34" charset="0"/>
                      </a:endParaRPr>
                    </a:p>
                  </a:txBody>
                  <a:tcPr marL="9525" marR="9525" marT="9525" marB="0" anchor="ctr"/>
                </a:tc>
                <a:tc hMerge="1">
                  <a:txBody>
                    <a:bodyPr/>
                    <a:lstStyle/>
                    <a:p>
                      <a:pPr algn="r" fontAlgn="b"/>
                      <a:endParaRPr lang="de-DE"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3372410740"/>
                  </a:ext>
                </a:extLst>
              </a:tr>
              <a:tr h="317355">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rtl="0" fontAlgn="ctr"/>
                      <a:endParaRPr lang="de-DE" sz="2000" b="1" i="0" u="none" strike="noStrike" dirty="0">
                        <a:solidFill>
                          <a:srgbClr val="000000"/>
                        </a:solidFill>
                        <a:effectLst/>
                        <a:latin typeface="Lucida Sans Unicode" panose="020B0602030504020204" pitchFamily="34" charset="0"/>
                      </a:endParaRPr>
                    </a:p>
                  </a:txBody>
                  <a:tcPr marL="9525" marR="9525" marT="9525"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2000" u="none" strike="noStrike" dirty="0">
                          <a:effectLst/>
                        </a:rPr>
                        <a:t>Prozent*</a:t>
                      </a:r>
                      <a:endParaRPr lang="de-DE"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2000" u="none" strike="noStrike" dirty="0">
                          <a:effectLst/>
                        </a:rPr>
                        <a:t>Prozent*</a:t>
                      </a:r>
                      <a:endParaRPr lang="de-DE"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2000" u="none" strike="noStrike" dirty="0">
                          <a:effectLst/>
                        </a:rPr>
                        <a:t>Prozent</a:t>
                      </a:r>
                    </a:p>
                  </a:txBody>
                  <a:tcPr marL="9525" marR="9525" marT="9525" marB="0" anchor="b"/>
                </a:tc>
                <a:extLst>
                  <a:ext uri="{0D108BD9-81ED-4DB2-BD59-A6C34878D82A}">
                    <a16:rowId xmlns:a16="http://schemas.microsoft.com/office/drawing/2014/main" xmlns="" val="3346423199"/>
                  </a:ext>
                </a:extLst>
              </a:tr>
              <a:tr h="295027">
                <a:tc>
                  <a:txBody>
                    <a:bodyPr/>
                    <a:lstStyle/>
                    <a:p>
                      <a:pPr algn="l" rtl="0" fontAlgn="ctr"/>
                      <a:r>
                        <a:rPr lang="de-DE" sz="2000" u="none" strike="noStrike" dirty="0">
                          <a:effectLst/>
                        </a:rPr>
                        <a:t>Beschäftigte </a:t>
                      </a:r>
                      <a:endParaRPr lang="de-DE" sz="2000" b="1" i="0" u="none" strike="noStrike" dirty="0">
                        <a:solidFill>
                          <a:srgbClr val="000000"/>
                        </a:solidFill>
                        <a:effectLst/>
                        <a:latin typeface="Lucida Sans Unicode" panose="020B0602030504020204" pitchFamily="34" charset="0"/>
                      </a:endParaRPr>
                    </a:p>
                  </a:txBody>
                  <a:tcPr marL="9525" marR="9525" marT="9525" marB="0" anchor="ctr"/>
                </a:tc>
                <a:tc>
                  <a:txBody>
                    <a:bodyPr/>
                    <a:lstStyle/>
                    <a:p>
                      <a:pPr algn="r" fontAlgn="b"/>
                      <a:r>
                        <a:rPr lang="x-none" sz="2000" u="none" strike="noStrike" dirty="0">
                          <a:effectLst/>
                        </a:rPr>
                        <a:t>19.700</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6,6%</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35.300</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11,9%</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297.700</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x-none" sz="2000" u="none" strike="noStrike" dirty="0">
                          <a:effectLst/>
                        </a:rPr>
                        <a:t>100%</a:t>
                      </a:r>
                      <a:endParaRPr lang="x-none"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3026670411"/>
                  </a:ext>
                </a:extLst>
              </a:tr>
              <a:tr h="295027">
                <a:tc>
                  <a:txBody>
                    <a:bodyPr/>
                    <a:lstStyle/>
                    <a:p>
                      <a:pPr algn="l" rtl="0" fontAlgn="ctr"/>
                      <a:r>
                        <a:rPr lang="de-DE" sz="2000" b="0" i="0" u="none" strike="noStrike" dirty="0">
                          <a:solidFill>
                            <a:srgbClr val="000000"/>
                          </a:solidFill>
                          <a:effectLst/>
                          <a:latin typeface="Lucida Sans Unicode" panose="020B0602030504020204" pitchFamily="34" charset="0"/>
                        </a:rPr>
                        <a:t>Gewerbliche Betriebe</a:t>
                      </a:r>
                    </a:p>
                  </a:txBody>
                  <a:tcPr marL="9525" marR="9525" marT="9525" marB="0" anchor="ctr"/>
                </a:tc>
                <a:tc>
                  <a:txBody>
                    <a:bodyPr/>
                    <a:lstStyle/>
                    <a:p>
                      <a:pPr algn="r" fontAlgn="b"/>
                      <a:r>
                        <a:rPr kumimoji="0" lang="x-none" sz="2000" u="none" strike="noStrike" kern="1200" dirty="0">
                          <a:solidFill>
                            <a:schemeClr val="dk1"/>
                          </a:solidFill>
                          <a:effectLst/>
                          <a:latin typeface="+mn-lt"/>
                          <a:ea typeface="+mn-ea"/>
                          <a:cs typeface="+mn-cs"/>
                        </a:rPr>
                        <a:t>19.852</a:t>
                      </a:r>
                    </a:p>
                  </a:txBody>
                  <a:tcPr marL="9525" marR="9525" marT="9525" marB="0" anchor="b"/>
                </a:tc>
                <a:tc>
                  <a:txBody>
                    <a:bodyPr/>
                    <a:lstStyle/>
                    <a:p>
                      <a:pPr algn="r" fontAlgn="b"/>
                      <a:r>
                        <a:rPr kumimoji="0" lang="x-none" sz="2000" b="0" u="none" strike="noStrike" kern="1200" dirty="0">
                          <a:solidFill>
                            <a:schemeClr val="dk1"/>
                          </a:solidFill>
                          <a:effectLst/>
                          <a:latin typeface="+mn-lt"/>
                          <a:ea typeface="+mn-ea"/>
                          <a:cs typeface="+mn-cs"/>
                        </a:rPr>
                        <a:t>6,6%</a:t>
                      </a:r>
                    </a:p>
                  </a:txBody>
                  <a:tcPr marL="9525" marR="9525" marT="9525" marB="0" anchor="b"/>
                </a:tc>
                <a:tc>
                  <a:txBody>
                    <a:bodyPr/>
                    <a:lstStyle/>
                    <a:p>
                      <a:pPr algn="l"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kumimoji="0" lang="x-none" sz="2000" u="none" strike="noStrike" kern="1200" dirty="0">
                          <a:solidFill>
                            <a:schemeClr val="dk1"/>
                          </a:solidFill>
                          <a:effectLst/>
                          <a:latin typeface="+mn-lt"/>
                          <a:ea typeface="+mn-ea"/>
                          <a:cs typeface="+mn-cs"/>
                        </a:rPr>
                        <a:t>3.913</a:t>
                      </a:r>
                    </a:p>
                  </a:txBody>
                  <a:tcPr marL="9525" marR="9525" marT="9525" marB="0" anchor="b"/>
                </a:tc>
                <a:tc>
                  <a:txBody>
                    <a:bodyPr/>
                    <a:lstStyle/>
                    <a:p>
                      <a:pPr algn="r" fontAlgn="b"/>
                      <a:r>
                        <a:rPr kumimoji="0" lang="x-none" sz="2000" u="none" strike="noStrike" kern="1200" dirty="0">
                          <a:solidFill>
                            <a:schemeClr val="dk1"/>
                          </a:solidFill>
                          <a:effectLst/>
                          <a:latin typeface="+mn-lt"/>
                          <a:ea typeface="+mn-ea"/>
                          <a:cs typeface="+mn-cs"/>
                        </a:rPr>
                        <a:t>1,3%</a:t>
                      </a:r>
                    </a:p>
                  </a:txBody>
                  <a:tcPr marL="9525" marR="9525" marT="9525" marB="0" anchor="b"/>
                </a:tc>
                <a:tc>
                  <a:txBody>
                    <a:bodyPr/>
                    <a:lstStyle/>
                    <a:p>
                      <a:pPr algn="l"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kumimoji="0" lang="x-none" sz="2000" u="none" strike="noStrike" kern="1200" dirty="0">
                          <a:solidFill>
                            <a:schemeClr val="dk1"/>
                          </a:solidFill>
                          <a:effectLst/>
                          <a:latin typeface="+mn-lt"/>
                          <a:ea typeface="+mn-ea"/>
                          <a:cs typeface="+mn-cs"/>
                        </a:rPr>
                        <a:t>61.437</a:t>
                      </a:r>
                    </a:p>
                  </a:txBody>
                  <a:tcPr marL="9525" marR="9525" marT="9525" marB="0" anchor="b"/>
                </a:tc>
                <a:tc>
                  <a:txBody>
                    <a:bodyPr/>
                    <a:lstStyle/>
                    <a:p>
                      <a:pPr algn="ctr" fontAlgn="b"/>
                      <a:endParaRPr kumimoji="0" lang="x-none" sz="2000"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xmlns="" val="4246229176"/>
                  </a:ext>
                </a:extLst>
              </a:tr>
              <a:tr h="295027">
                <a:tc>
                  <a:txBody>
                    <a:bodyPr/>
                    <a:lstStyle/>
                    <a:p>
                      <a:pPr algn="l" rtl="0" fontAlgn="ctr"/>
                      <a:r>
                        <a:rPr lang="de-DE" sz="2000" b="0" i="0" u="none" strike="noStrike" dirty="0">
                          <a:solidFill>
                            <a:srgbClr val="000000"/>
                          </a:solidFill>
                          <a:effectLst/>
                          <a:latin typeface="Lucida Sans Unicode" panose="020B0602030504020204" pitchFamily="34" charset="0"/>
                        </a:rPr>
                        <a:t>nicht gewerbliche </a:t>
                      </a:r>
                    </a:p>
                  </a:txBody>
                  <a:tcPr marL="9525" marR="9525" marT="9525" marB="0" anchor="ctr"/>
                </a:tc>
                <a:tc>
                  <a:txBody>
                    <a:bodyPr/>
                    <a:lstStyle/>
                    <a:p>
                      <a:pPr algn="r"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l"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kumimoji="0" lang="x-none" sz="2000" b="0" u="none" strike="noStrike" kern="1200" dirty="0">
                          <a:solidFill>
                            <a:schemeClr val="dk1"/>
                          </a:solidFill>
                          <a:effectLst/>
                          <a:latin typeface="+mn-lt"/>
                          <a:ea typeface="+mn-ea"/>
                          <a:cs typeface="+mn-cs"/>
                        </a:rPr>
                        <a:t>8.006</a:t>
                      </a:r>
                    </a:p>
                  </a:txBody>
                  <a:tcPr marL="9525" marR="9525" marT="9525" marB="0" anchor="b"/>
                </a:tc>
                <a:tc>
                  <a:txBody>
                    <a:bodyPr/>
                    <a:lstStyle/>
                    <a:p>
                      <a:pPr algn="r" fontAlgn="b"/>
                      <a:r>
                        <a:rPr kumimoji="0" lang="x-none" sz="2000" b="0" u="none" strike="noStrike" kern="1200" dirty="0">
                          <a:solidFill>
                            <a:schemeClr val="dk1"/>
                          </a:solidFill>
                          <a:effectLst/>
                          <a:latin typeface="+mn-lt"/>
                          <a:ea typeface="+mn-ea"/>
                          <a:cs typeface="+mn-cs"/>
                        </a:rPr>
                        <a:t>2,7%</a:t>
                      </a:r>
                    </a:p>
                  </a:txBody>
                  <a:tcPr marL="9525" marR="9525" marT="9525" marB="0" anchor="b"/>
                </a:tc>
                <a:tc>
                  <a:txBody>
                    <a:bodyPr/>
                    <a:lstStyle/>
                    <a:p>
                      <a:pPr algn="l"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ctr" fontAlgn="b"/>
                      <a:endParaRPr kumimoji="0" lang="x-none" sz="2000" b="0"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xmlns="" val="808726169"/>
                  </a:ext>
                </a:extLst>
              </a:tr>
              <a:tr h="295027">
                <a:tc>
                  <a:txBody>
                    <a:bodyPr/>
                    <a:lstStyle/>
                    <a:p>
                      <a:pPr algn="l" rtl="0" fontAlgn="ctr"/>
                      <a:endParaRPr lang="de-DE" sz="2000" b="0" i="0" u="none" strike="noStrike" dirty="0">
                        <a:solidFill>
                          <a:srgbClr val="000000"/>
                        </a:solidFill>
                        <a:effectLst/>
                        <a:latin typeface="Lucida Sans Unicode" panose="020B0602030504020204" pitchFamily="34" charset="0"/>
                      </a:endParaRPr>
                    </a:p>
                  </a:txBody>
                  <a:tcPr marL="9525" marR="9525" marT="9525" marB="0" anchor="ctr"/>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l"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l"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b="0" u="none" strike="noStrike" kern="1200" dirty="0">
                        <a:solidFill>
                          <a:schemeClr val="dk1"/>
                        </a:solidFill>
                        <a:effectLst/>
                        <a:latin typeface="+mn-lt"/>
                        <a:ea typeface="+mn-ea"/>
                        <a:cs typeface="+mn-cs"/>
                      </a:endParaRPr>
                    </a:p>
                  </a:txBody>
                  <a:tcPr marL="9525" marR="9525" marT="9525" marB="0" anchor="b"/>
                </a:tc>
                <a:tc>
                  <a:txBody>
                    <a:bodyPr/>
                    <a:lstStyle/>
                    <a:p>
                      <a:pPr algn="ctr" fontAlgn="b"/>
                      <a:endParaRPr kumimoji="0" lang="x-none" sz="2000" b="0"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xmlns="" val="1523068946"/>
                  </a:ext>
                </a:extLst>
              </a:tr>
              <a:tr h="295027">
                <a:tc>
                  <a:txBody>
                    <a:bodyPr/>
                    <a:lstStyle/>
                    <a:p>
                      <a:pPr algn="l" rtl="0" fontAlgn="ctr"/>
                      <a:endParaRPr lang="de-DE" sz="2000" b="1" i="0" u="none" strike="noStrike" dirty="0">
                        <a:solidFill>
                          <a:srgbClr val="000000"/>
                        </a:solidFill>
                        <a:effectLst/>
                        <a:latin typeface="Lucida Sans Unicode" panose="020B0602030504020204" pitchFamily="34" charset="0"/>
                      </a:endParaRPr>
                    </a:p>
                  </a:txBody>
                  <a:tcPr marL="9525" marR="9525" marT="9525" marB="0" anchor="ctr"/>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l"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l"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ctr" fontAlgn="b"/>
                      <a:endParaRPr kumimoji="0" lang="x-none" sz="2000"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xmlns="" val="1838433563"/>
                  </a:ext>
                </a:extLst>
              </a:tr>
              <a:tr h="295027">
                <a:tc>
                  <a:txBody>
                    <a:bodyPr/>
                    <a:lstStyle/>
                    <a:p>
                      <a:pPr algn="l" rtl="0" fontAlgn="ctr"/>
                      <a:r>
                        <a:rPr lang="de-DE" sz="1200" b="0" i="0" u="none" strike="noStrike" dirty="0">
                          <a:solidFill>
                            <a:srgbClr val="000000"/>
                          </a:solidFill>
                          <a:effectLst/>
                          <a:latin typeface="Lucida Sans Unicode" panose="020B0602030504020204" pitchFamily="34" charset="0"/>
                        </a:rPr>
                        <a:t>* % bezogen auf Beschäftigte</a:t>
                      </a:r>
                    </a:p>
                  </a:txBody>
                  <a:tcPr marL="9525" marR="9525" marT="9525" marB="0" anchor="ctr"/>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l"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l"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r" fontAlgn="b"/>
                      <a:endParaRPr kumimoji="0" lang="x-none" sz="2000" u="none" strike="noStrike" kern="1200" dirty="0">
                        <a:solidFill>
                          <a:schemeClr val="dk1"/>
                        </a:solidFill>
                        <a:effectLst/>
                        <a:latin typeface="+mn-lt"/>
                        <a:ea typeface="+mn-ea"/>
                        <a:cs typeface="+mn-cs"/>
                      </a:endParaRPr>
                    </a:p>
                  </a:txBody>
                  <a:tcPr marL="9525" marR="9525" marT="9525" marB="0" anchor="b"/>
                </a:tc>
                <a:tc>
                  <a:txBody>
                    <a:bodyPr/>
                    <a:lstStyle/>
                    <a:p>
                      <a:pPr algn="ctr" fontAlgn="b"/>
                      <a:endParaRPr kumimoji="0" lang="x-none" sz="2000"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xmlns="" val="1324225887"/>
                  </a:ext>
                </a:extLst>
              </a:tr>
            </a:tbl>
          </a:graphicData>
        </a:graphic>
      </p:graphicFrame>
      <p:sp>
        <p:nvSpPr>
          <p:cNvPr id="7" name="Textfeld 6">
            <a:extLst>
              <a:ext uri="{FF2B5EF4-FFF2-40B4-BE49-F238E27FC236}">
                <a16:creationId xmlns:a16="http://schemas.microsoft.com/office/drawing/2014/main" xmlns="" id="{50A0EA24-9A00-0BB9-743C-D7E6AFA83A18}"/>
              </a:ext>
            </a:extLst>
          </p:cNvPr>
          <p:cNvSpPr txBox="1"/>
          <p:nvPr/>
        </p:nvSpPr>
        <p:spPr>
          <a:xfrm>
            <a:off x="324569" y="4129111"/>
            <a:ext cx="11414349" cy="1862048"/>
          </a:xfrm>
          <a:prstGeom prst="rect">
            <a:avLst/>
          </a:prstGeom>
          <a:noFill/>
          <a:ln>
            <a:solidFill>
              <a:schemeClr val="bg1">
                <a:lumMod val="50000"/>
              </a:schemeClr>
            </a:solidFill>
          </a:ln>
        </p:spPr>
        <p:txBody>
          <a:bodyPr wrap="square">
            <a:spAutoFit/>
          </a:bodyPr>
          <a:lstStyle/>
          <a:p>
            <a:pPr marL="342900" indent="-342900">
              <a:spcAft>
                <a:spcPts val="600"/>
              </a:spcAft>
              <a:buFont typeface="Wingdings" pitchFamily="2" charset="2"/>
              <a:buChar char="q"/>
            </a:pPr>
            <a:r>
              <a:rPr lang="de-DE" sz="2000" b="1" dirty="0"/>
              <a:t>Lobbypolitik</a:t>
            </a:r>
            <a:r>
              <a:rPr lang="de-DE" sz="2000" dirty="0"/>
              <a:t> in Südtirol und weltweit kritisierbar, gefährlich, wenig demokratisch, weil </a:t>
            </a:r>
          </a:p>
          <a:p>
            <a:pPr marL="800100" lvl="1" indent="-342900">
              <a:spcAft>
                <a:spcPts val="600"/>
              </a:spcAft>
              <a:buFont typeface="Wingdings" pitchFamily="2" charset="2"/>
              <a:buChar char="Ø"/>
            </a:pPr>
            <a:r>
              <a:rPr lang="de-DE" sz="2000" dirty="0"/>
              <a:t>kein Gegengewicht, </a:t>
            </a:r>
          </a:p>
          <a:p>
            <a:pPr marL="800100" lvl="1" indent="-342900">
              <a:spcAft>
                <a:spcPts val="600"/>
              </a:spcAft>
              <a:buFont typeface="Wingdings" pitchFamily="2" charset="2"/>
              <a:buChar char="Ø"/>
            </a:pPr>
            <a:r>
              <a:rPr lang="de-DE" sz="2000" dirty="0"/>
              <a:t>Partikularinteressen </a:t>
            </a:r>
          </a:p>
          <a:p>
            <a:pPr marL="800100" lvl="1" indent="-342900">
              <a:spcAft>
                <a:spcPts val="600"/>
              </a:spcAft>
              <a:buFont typeface="Wingdings" pitchFamily="2" charset="2"/>
              <a:buChar char="Ø"/>
            </a:pPr>
            <a:r>
              <a:rPr lang="de-DE" sz="2000" b="1" dirty="0"/>
              <a:t>Politische Einflussnahme</a:t>
            </a:r>
            <a:r>
              <a:rPr lang="de-DE" sz="2000" dirty="0"/>
              <a:t>: Wahlbeeinflussung, finanzielle Unterstützung, Propaganda.</a:t>
            </a:r>
          </a:p>
        </p:txBody>
      </p:sp>
      <p:sp>
        <p:nvSpPr>
          <p:cNvPr id="5" name="Textfeld 4">
            <a:extLst>
              <a:ext uri="{FF2B5EF4-FFF2-40B4-BE49-F238E27FC236}">
                <a16:creationId xmlns:a16="http://schemas.microsoft.com/office/drawing/2014/main" xmlns="" id="{2D5C03BB-68D5-32EB-37A7-08C16185B069}"/>
              </a:ext>
            </a:extLst>
          </p:cNvPr>
          <p:cNvSpPr txBox="1"/>
          <p:nvPr/>
        </p:nvSpPr>
        <p:spPr>
          <a:xfrm>
            <a:off x="448137" y="6313508"/>
            <a:ext cx="10672943" cy="400110"/>
          </a:xfrm>
          <a:prstGeom prst="rect">
            <a:avLst/>
          </a:prstGeom>
          <a:solidFill>
            <a:schemeClr val="accent1"/>
          </a:solidFill>
        </p:spPr>
        <p:txBody>
          <a:bodyPr wrap="square">
            <a:spAutoFit/>
          </a:bodyPr>
          <a:lstStyle/>
          <a:p>
            <a:r>
              <a:rPr lang="de-DE" sz="1000" dirty="0" err="1"/>
              <a:t>ASTAT,Landwirtschaftszählung</a:t>
            </a:r>
            <a:r>
              <a:rPr lang="de-DE" sz="1000" dirty="0"/>
              <a:t> 2020; https://</a:t>
            </a:r>
            <a:r>
              <a:rPr lang="de-DE" sz="1000" dirty="0" err="1"/>
              <a:t>statastat.prov.bz.it</a:t>
            </a:r>
            <a:r>
              <a:rPr lang="de-DE" sz="1000" dirty="0"/>
              <a:t>/</a:t>
            </a:r>
            <a:r>
              <a:rPr lang="de-DE" sz="1000" dirty="0" err="1"/>
              <a:t>databrowser</a:t>
            </a:r>
            <a:r>
              <a:rPr lang="de-DE" sz="1000" dirty="0"/>
              <a:t>/#/de/</a:t>
            </a:r>
            <a:r>
              <a:rPr lang="de-DE" sz="1000" dirty="0" err="1"/>
              <a:t>dissemination_node</a:t>
            </a:r>
            <a:r>
              <a:rPr lang="de-DE" sz="1000" dirty="0"/>
              <a:t>/</a:t>
            </a:r>
            <a:r>
              <a:rPr lang="de-DE" sz="1000" dirty="0" err="1"/>
              <a:t>categories</a:t>
            </a:r>
            <a:r>
              <a:rPr lang="de-DE" sz="1000" dirty="0"/>
              <a:t>/ITH1,DISS_ECO_STAT,1.0/TOURISM/TOUR_ACC_CAP/ITH1,DF_TOUR_CAPACITY_1,1.0</a:t>
            </a:r>
          </a:p>
        </p:txBody>
      </p:sp>
    </p:spTree>
    <p:extLst>
      <p:ext uri="{BB962C8B-B14F-4D97-AF65-F5344CB8AC3E}">
        <p14:creationId xmlns:p14="http://schemas.microsoft.com/office/powerpoint/2010/main" val="208672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 ausgeben">
            <a:extLst>
              <a:ext uri="{FF2B5EF4-FFF2-40B4-BE49-F238E27FC236}">
                <a16:creationId xmlns:a16="http://schemas.microsoft.com/office/drawing/2014/main" xmlns="" id="{3E334551-129A-6F36-51EF-11C5C54857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6090" y="1596934"/>
            <a:ext cx="4395217" cy="4626547"/>
          </a:xfrm>
          <a:prstGeom prst="rect">
            <a:avLst/>
          </a:prstGeom>
          <a:solidFill>
            <a:srgbClr val="FFFFFF"/>
          </a:solidFill>
        </p:spPr>
      </p:pic>
      <p:sp>
        <p:nvSpPr>
          <p:cNvPr id="5127" name="Title 2">
            <a:extLst>
              <a:ext uri="{FF2B5EF4-FFF2-40B4-BE49-F238E27FC236}">
                <a16:creationId xmlns:a16="http://schemas.microsoft.com/office/drawing/2014/main" xmlns="" id="{CF81D3E3-8162-0B7C-2FBD-821C4800C7B9}"/>
              </a:ext>
            </a:extLst>
          </p:cNvPr>
          <p:cNvSpPr>
            <a:spLocks noGrp="1"/>
          </p:cNvSpPr>
          <p:nvPr>
            <p:ph type="title"/>
          </p:nvPr>
        </p:nvSpPr>
        <p:spPr>
          <a:xfrm>
            <a:off x="807651" y="383429"/>
            <a:ext cx="4633732" cy="1143000"/>
          </a:xfrm>
        </p:spPr>
        <p:txBody>
          <a:bodyPr>
            <a:normAutofit/>
          </a:bodyPr>
          <a:lstStyle/>
          <a:p>
            <a:r>
              <a:rPr lang="de-DE" noProof="0" dirty="0"/>
              <a:t>Erwerbstätige</a:t>
            </a:r>
            <a:br>
              <a:rPr lang="de-DE" noProof="0" dirty="0"/>
            </a:br>
            <a:r>
              <a:rPr lang="de-DE" sz="1800" noProof="0" dirty="0"/>
              <a:t>2023</a:t>
            </a:r>
          </a:p>
        </p:txBody>
      </p:sp>
      <p:sp>
        <p:nvSpPr>
          <p:cNvPr id="2" name="Fußzeilenplatzhalter 1">
            <a:extLst>
              <a:ext uri="{FF2B5EF4-FFF2-40B4-BE49-F238E27FC236}">
                <a16:creationId xmlns:a16="http://schemas.microsoft.com/office/drawing/2014/main" xmlns="" id="{D5717C26-A80B-18B1-1C69-13DA4339381D}"/>
              </a:ext>
            </a:extLst>
          </p:cNvPr>
          <p:cNvSpPr>
            <a:spLocks noGrp="1"/>
          </p:cNvSpPr>
          <p:nvPr>
            <p:ph type="ftr" sz="quarter" idx="11"/>
          </p:nvPr>
        </p:nvSpPr>
        <p:spPr>
          <a:xfrm>
            <a:off x="5840097" y="6407945"/>
            <a:ext cx="3134241" cy="365125"/>
          </a:xfrm>
        </p:spPr>
        <p:txBody>
          <a:bodyPr anchor="b">
            <a:normAutofit/>
          </a:bodyPr>
          <a:lstStyle/>
          <a:p>
            <a:pPr>
              <a:spcAft>
                <a:spcPts val="600"/>
              </a:spcAft>
            </a:pPr>
            <a:r>
              <a:rPr lang="it-IT"/>
              <a:t>O. Peterlini, unibz.it</a:t>
            </a:r>
            <a:endParaRPr lang="en-US"/>
          </a:p>
        </p:txBody>
      </p:sp>
      <p:graphicFrame>
        <p:nvGraphicFramePr>
          <p:cNvPr id="3" name="Tabelle 2">
            <a:extLst>
              <a:ext uri="{FF2B5EF4-FFF2-40B4-BE49-F238E27FC236}">
                <a16:creationId xmlns:a16="http://schemas.microsoft.com/office/drawing/2014/main" xmlns="" id="{48A72E7F-3396-BFB9-F78F-D1E9DE043064}"/>
              </a:ext>
            </a:extLst>
          </p:cNvPr>
          <p:cNvGraphicFramePr>
            <a:graphicFrameLocks noGrp="1"/>
          </p:cNvGraphicFramePr>
          <p:nvPr>
            <p:extLst>
              <p:ext uri="{D42A27DB-BD31-4B8C-83A1-F6EECF244321}">
                <p14:modId xmlns:p14="http://schemas.microsoft.com/office/powerpoint/2010/main" val="3006551070"/>
              </p:ext>
            </p:extLst>
          </p:nvPr>
        </p:nvGraphicFramePr>
        <p:xfrm>
          <a:off x="830825" y="2419109"/>
          <a:ext cx="5265175" cy="2129741"/>
        </p:xfrm>
        <a:graphic>
          <a:graphicData uri="http://schemas.openxmlformats.org/drawingml/2006/table">
            <a:tbl>
              <a:tblPr>
                <a:tableStyleId>{5C22544A-7EE6-4342-B048-85BDC9FD1C3A}</a:tableStyleId>
              </a:tblPr>
              <a:tblGrid>
                <a:gridCol w="1937408">
                  <a:extLst>
                    <a:ext uri="{9D8B030D-6E8A-4147-A177-3AD203B41FA5}">
                      <a16:colId xmlns:a16="http://schemas.microsoft.com/office/drawing/2014/main" xmlns="" val="1828566945"/>
                    </a:ext>
                  </a:extLst>
                </a:gridCol>
                <a:gridCol w="1424111">
                  <a:extLst>
                    <a:ext uri="{9D8B030D-6E8A-4147-A177-3AD203B41FA5}">
                      <a16:colId xmlns:a16="http://schemas.microsoft.com/office/drawing/2014/main" xmlns="" val="3088445878"/>
                    </a:ext>
                  </a:extLst>
                </a:gridCol>
                <a:gridCol w="1903656">
                  <a:extLst>
                    <a:ext uri="{9D8B030D-6E8A-4147-A177-3AD203B41FA5}">
                      <a16:colId xmlns:a16="http://schemas.microsoft.com/office/drawing/2014/main" xmlns="" val="3215242342"/>
                    </a:ext>
                  </a:extLst>
                </a:gridCol>
              </a:tblGrid>
              <a:tr h="547929">
                <a:tc gridSpan="2">
                  <a:txBody>
                    <a:bodyPr/>
                    <a:lstStyle/>
                    <a:p>
                      <a:pPr algn="l" fontAlgn="b"/>
                      <a:r>
                        <a:rPr lang="de-DE" sz="2000" b="1" u="none" strike="noStrike" dirty="0">
                          <a:effectLst/>
                        </a:rPr>
                        <a:t>Erwerbstätige </a:t>
                      </a:r>
                      <a:endParaRPr lang="de-DE" sz="2000" b="1" i="0" u="none" strike="noStrike" dirty="0">
                        <a:solidFill>
                          <a:srgbClr val="000000"/>
                        </a:solidFill>
                        <a:effectLst/>
                        <a:latin typeface="Aptos Narrow" panose="020B0004020202020204" pitchFamily="34" charset="0"/>
                      </a:endParaRPr>
                    </a:p>
                  </a:txBody>
                  <a:tcPr marL="9525" marR="9525" marT="9525" marB="0" anchor="b"/>
                </a:tc>
                <a:tc hMerge="1">
                  <a:txBody>
                    <a:bodyPr/>
                    <a:lstStyle/>
                    <a:p>
                      <a:endParaRPr lang="de-DE"/>
                    </a:p>
                  </a:txBody>
                  <a:tcPr/>
                </a:tc>
                <a:tc>
                  <a:txBody>
                    <a:bodyPr/>
                    <a:lstStyle/>
                    <a:p>
                      <a:pPr algn="l" fontAlgn="b"/>
                      <a:r>
                        <a:rPr lang="de-DE" sz="2000" b="1" u="none" strike="noStrike" dirty="0">
                          <a:effectLst/>
                        </a:rPr>
                        <a:t>Prozent</a:t>
                      </a:r>
                      <a:endParaRPr lang="de-DE" sz="20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3883788060"/>
                  </a:ext>
                </a:extLst>
              </a:tr>
              <a:tr h="547929">
                <a:tc>
                  <a:txBody>
                    <a:bodyPr/>
                    <a:lstStyle/>
                    <a:p>
                      <a:pPr algn="l" fontAlgn="b"/>
                      <a:r>
                        <a:rPr lang="de-DE" sz="2000" u="none" strike="noStrike" dirty="0">
                          <a:effectLst/>
                        </a:rPr>
                        <a:t>Abhängige </a:t>
                      </a:r>
                      <a:endParaRPr lang="de-DE" sz="2000" b="0" i="0" u="none" strike="noStrike" dirty="0">
                        <a:solidFill>
                          <a:srgbClr val="000000"/>
                        </a:solidFill>
                        <a:effectLst/>
                        <a:latin typeface="Aptos Narrow" panose="020B0004020202020204" pitchFamily="34" charset="0"/>
                      </a:endParaRPr>
                    </a:p>
                  </a:txBody>
                  <a:tcPr marL="9525" marR="9525" marT="9525" marB="0" anchor="b">
                    <a:solidFill>
                      <a:srgbClr val="92D050"/>
                    </a:solidFill>
                  </a:tcPr>
                </a:tc>
                <a:tc>
                  <a:txBody>
                    <a:bodyPr/>
                    <a:lstStyle/>
                    <a:p>
                      <a:pPr algn="r" fontAlgn="b"/>
                      <a:r>
                        <a:rPr lang="x-none" sz="2000" u="none" strike="noStrike" dirty="0">
                          <a:effectLst/>
                        </a:rPr>
                        <a:t>210.479</a:t>
                      </a:r>
                      <a:endParaRPr lang="x-none" sz="2000" b="0" i="0" u="none" strike="noStrike" dirty="0">
                        <a:solidFill>
                          <a:srgbClr val="000000"/>
                        </a:solidFill>
                        <a:effectLst/>
                        <a:latin typeface="Aptos Narrow" panose="020B0004020202020204" pitchFamily="34" charset="0"/>
                      </a:endParaRPr>
                    </a:p>
                  </a:txBody>
                  <a:tcPr marL="9525" marR="9525" marT="9525" marB="0" anchor="b">
                    <a:solidFill>
                      <a:srgbClr val="92D050"/>
                    </a:solidFill>
                  </a:tcPr>
                </a:tc>
                <a:tc>
                  <a:txBody>
                    <a:bodyPr/>
                    <a:lstStyle/>
                    <a:p>
                      <a:pPr algn="r" fontAlgn="b"/>
                      <a:r>
                        <a:rPr lang="x-none" sz="2000" u="none" strike="noStrike" dirty="0">
                          <a:effectLst/>
                        </a:rPr>
                        <a:t>80,23%</a:t>
                      </a:r>
                      <a:endParaRPr lang="x-none" sz="2000" b="0" i="0" u="none" strike="noStrike" dirty="0">
                        <a:solidFill>
                          <a:srgbClr val="000000"/>
                        </a:solidFill>
                        <a:effectLst/>
                        <a:latin typeface="Aptos Narrow" panose="020B0004020202020204" pitchFamily="34" charset="0"/>
                      </a:endParaRPr>
                    </a:p>
                  </a:txBody>
                  <a:tcPr marL="9525" marR="9525" marT="9525" marB="0" anchor="b">
                    <a:solidFill>
                      <a:srgbClr val="92D050"/>
                    </a:solidFill>
                  </a:tcPr>
                </a:tc>
                <a:extLst>
                  <a:ext uri="{0D108BD9-81ED-4DB2-BD59-A6C34878D82A}">
                    <a16:rowId xmlns:a16="http://schemas.microsoft.com/office/drawing/2014/main" xmlns="" val="352414331"/>
                  </a:ext>
                </a:extLst>
              </a:tr>
              <a:tr h="547929">
                <a:tc>
                  <a:txBody>
                    <a:bodyPr/>
                    <a:lstStyle/>
                    <a:p>
                      <a:pPr algn="l" fontAlgn="b"/>
                      <a:r>
                        <a:rPr lang="de-DE" sz="2000" u="none" strike="noStrike" dirty="0">
                          <a:effectLst/>
                        </a:rPr>
                        <a:t>Selbständige</a:t>
                      </a:r>
                      <a:endParaRPr lang="de-DE" sz="2000" b="0" i="0" u="none" strike="noStrike" dirty="0">
                        <a:solidFill>
                          <a:srgbClr val="000000"/>
                        </a:solidFill>
                        <a:effectLst/>
                        <a:latin typeface="Aptos Narrow" panose="020B0004020202020204" pitchFamily="34" charset="0"/>
                      </a:endParaRPr>
                    </a:p>
                  </a:txBody>
                  <a:tcPr marL="9525" marR="9525" marT="9525" marB="0" anchor="b">
                    <a:solidFill>
                      <a:srgbClr val="FFC000"/>
                    </a:solidFill>
                  </a:tcPr>
                </a:tc>
                <a:tc>
                  <a:txBody>
                    <a:bodyPr/>
                    <a:lstStyle/>
                    <a:p>
                      <a:pPr algn="r" fontAlgn="b"/>
                      <a:r>
                        <a:rPr lang="x-none" sz="2000" u="none" strike="noStrike" dirty="0">
                          <a:effectLst/>
                        </a:rPr>
                        <a:t>51.870</a:t>
                      </a:r>
                      <a:endParaRPr lang="x-none" sz="2000" b="0" i="0" u="none" strike="noStrike" dirty="0">
                        <a:solidFill>
                          <a:srgbClr val="000000"/>
                        </a:solidFill>
                        <a:effectLst/>
                        <a:latin typeface="Aptos Narrow" panose="020B0004020202020204" pitchFamily="34" charset="0"/>
                      </a:endParaRPr>
                    </a:p>
                  </a:txBody>
                  <a:tcPr marL="9525" marR="9525" marT="9525" marB="0" anchor="b">
                    <a:solidFill>
                      <a:srgbClr val="FFC000"/>
                    </a:solidFill>
                  </a:tcPr>
                </a:tc>
                <a:tc>
                  <a:txBody>
                    <a:bodyPr/>
                    <a:lstStyle/>
                    <a:p>
                      <a:pPr algn="r" fontAlgn="b"/>
                      <a:r>
                        <a:rPr lang="x-none" sz="2000" u="none" strike="noStrike" dirty="0">
                          <a:effectLst/>
                        </a:rPr>
                        <a:t>19,77%</a:t>
                      </a:r>
                      <a:endParaRPr lang="x-none" sz="2000" b="0" i="0" u="none" strike="noStrike" dirty="0">
                        <a:solidFill>
                          <a:srgbClr val="000000"/>
                        </a:solidFill>
                        <a:effectLst/>
                        <a:latin typeface="Aptos Narrow" panose="020B0004020202020204" pitchFamily="34" charset="0"/>
                      </a:endParaRPr>
                    </a:p>
                  </a:txBody>
                  <a:tcPr marL="9525" marR="9525" marT="9525" marB="0" anchor="b">
                    <a:solidFill>
                      <a:srgbClr val="FFC000"/>
                    </a:solidFill>
                  </a:tcPr>
                </a:tc>
                <a:extLst>
                  <a:ext uri="{0D108BD9-81ED-4DB2-BD59-A6C34878D82A}">
                    <a16:rowId xmlns:a16="http://schemas.microsoft.com/office/drawing/2014/main" xmlns="" val="2474992386"/>
                  </a:ext>
                </a:extLst>
              </a:tr>
              <a:tr h="485954">
                <a:tc>
                  <a:txBody>
                    <a:bodyPr/>
                    <a:lstStyle/>
                    <a:p>
                      <a:pPr algn="l" fontAlgn="b"/>
                      <a:r>
                        <a:rPr lang="de-DE" sz="2000" u="none" strike="noStrike">
                          <a:effectLst/>
                        </a:rPr>
                        <a:t>Alle</a:t>
                      </a:r>
                      <a:endParaRPr lang="de-DE"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262.349</a:t>
                      </a:r>
                      <a:endParaRPr lang="x-none"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x-none" sz="2000" u="none" strike="noStrike" dirty="0">
                          <a:effectLst/>
                        </a:rPr>
                        <a:t>100,00%</a:t>
                      </a:r>
                      <a:endParaRPr lang="x-none"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xmlns="" val="2132628927"/>
                  </a:ext>
                </a:extLst>
              </a:tr>
            </a:tbl>
          </a:graphicData>
        </a:graphic>
      </p:graphicFrame>
      <p:sp>
        <p:nvSpPr>
          <p:cNvPr id="4" name="Textfeld 3">
            <a:extLst>
              <a:ext uri="{FF2B5EF4-FFF2-40B4-BE49-F238E27FC236}">
                <a16:creationId xmlns:a16="http://schemas.microsoft.com/office/drawing/2014/main" xmlns="" id="{407A7432-9F9D-2CD8-82E3-AF304DC04260}"/>
              </a:ext>
            </a:extLst>
          </p:cNvPr>
          <p:cNvSpPr txBox="1"/>
          <p:nvPr/>
        </p:nvSpPr>
        <p:spPr>
          <a:xfrm>
            <a:off x="830825" y="5533739"/>
            <a:ext cx="5415265" cy="369332"/>
          </a:xfrm>
          <a:prstGeom prst="rect">
            <a:avLst/>
          </a:prstGeom>
          <a:noFill/>
        </p:spPr>
        <p:txBody>
          <a:bodyPr wrap="none" rtlCol="0">
            <a:spAutoFit/>
          </a:bodyPr>
          <a:lstStyle/>
          <a:p>
            <a:r>
              <a:rPr lang="de-DE" dirty="0"/>
              <a:t>2023, ASTAT Statistisches Jahrbuch 2024, 204</a:t>
            </a:r>
          </a:p>
        </p:txBody>
      </p:sp>
    </p:spTree>
    <p:extLst>
      <p:ext uri="{BB962C8B-B14F-4D97-AF65-F5344CB8AC3E}">
        <p14:creationId xmlns:p14="http://schemas.microsoft.com/office/powerpoint/2010/main" val="2614682930"/>
      </p:ext>
    </p:extLst>
  </p:cSld>
  <p:clrMapOvr>
    <a:masterClrMapping/>
  </p:clrMapOvr>
  <p:transition spd="slow">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FC3761-DAC6-C193-DD96-4AC1C75D4B17}"/>
            </a:ext>
          </a:extLst>
        </p:cNvPr>
        <p:cNvGrpSpPr/>
        <p:nvPr/>
      </p:nvGrpSpPr>
      <p:grpSpPr>
        <a:xfrm>
          <a:off x="0" y="0"/>
          <a:ext cx="0" cy="0"/>
          <a:chOff x="0" y="0"/>
          <a:chExt cx="0" cy="0"/>
        </a:xfrm>
      </p:grpSpPr>
      <p:sp>
        <p:nvSpPr>
          <p:cNvPr id="8" name="Fußzeilenplatzhalter 3">
            <a:extLst>
              <a:ext uri="{FF2B5EF4-FFF2-40B4-BE49-F238E27FC236}">
                <a16:creationId xmlns:a16="http://schemas.microsoft.com/office/drawing/2014/main" xmlns="" id="{78032DBF-E9CC-DD90-62F0-DEAD79965691}"/>
              </a:ext>
            </a:extLst>
          </p:cNvPr>
          <p:cNvSpPr>
            <a:spLocks noGrp="1"/>
          </p:cNvSpPr>
          <p:nvPr>
            <p:ph type="ftr" sz="quarter" idx="11"/>
          </p:nvPr>
        </p:nvSpPr>
        <p:spPr>
          <a:xfrm>
            <a:off x="10625881" y="6375288"/>
            <a:ext cx="1495852" cy="365125"/>
          </a:xfrm>
        </p:spPr>
        <p:txBody>
          <a:bodyPr/>
          <a:lstStyle/>
          <a:p>
            <a:pPr>
              <a:defRPr/>
            </a:pPr>
            <a:r>
              <a:rPr lang="it-IT" dirty="0"/>
              <a:t>O. Peterlini, </a:t>
            </a:r>
            <a:r>
              <a:rPr lang="it-IT" dirty="0" err="1"/>
              <a:t>unibz.it</a:t>
            </a:r>
            <a:endParaRPr lang="it-IT" dirty="0"/>
          </a:p>
        </p:txBody>
      </p:sp>
      <p:pic>
        <p:nvPicPr>
          <p:cNvPr id="4" name="Picture 2" descr="Netz-Vektoren – Lade kostenlose, hochwertige Vektoren von Freepik herunter  | Freepik">
            <a:extLst>
              <a:ext uri="{FF2B5EF4-FFF2-40B4-BE49-F238E27FC236}">
                <a16:creationId xmlns:a16="http://schemas.microsoft.com/office/drawing/2014/main" xmlns="" id="{E501C057-A40D-EC46-5D1E-35920E0348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0" t="26245" r="1380" b="4037"/>
          <a:stretch/>
        </p:blipFill>
        <p:spPr bwMode="auto">
          <a:xfrm>
            <a:off x="35133" y="316124"/>
            <a:ext cx="12121733" cy="6541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xmlns="" id="{EAFA47EE-1A86-C1F1-086A-38E0C4CECC05}"/>
              </a:ext>
            </a:extLst>
          </p:cNvPr>
          <p:cNvSpPr txBox="1"/>
          <p:nvPr/>
        </p:nvSpPr>
        <p:spPr>
          <a:xfrm>
            <a:off x="470180" y="1351508"/>
            <a:ext cx="3614056" cy="6124754"/>
          </a:xfrm>
          <a:prstGeom prst="rect">
            <a:avLst/>
          </a:prstGeom>
          <a:noFill/>
        </p:spPr>
        <p:txBody>
          <a:bodyPr wrap="square" rtlCol="0">
            <a:spAutoFit/>
          </a:bodyPr>
          <a:lstStyle/>
          <a:p>
            <a:r>
              <a:rPr lang="de-DE" sz="4400" b="1" dirty="0">
                <a:solidFill>
                  <a:srgbClr val="FF0000"/>
                </a:solidFill>
              </a:rPr>
              <a:t>Katholische  Verbände</a:t>
            </a:r>
          </a:p>
          <a:p>
            <a:r>
              <a:rPr lang="de-DE" sz="4400" b="1" dirty="0">
                <a:solidFill>
                  <a:srgbClr val="FF0000"/>
                </a:solidFill>
              </a:rPr>
              <a:t>KVW ACLI</a:t>
            </a:r>
          </a:p>
          <a:p>
            <a:r>
              <a:rPr lang="de-DE" sz="4400" b="1" dirty="0">
                <a:solidFill>
                  <a:srgbClr val="FF0000"/>
                </a:solidFill>
              </a:rPr>
              <a:t>Familien</a:t>
            </a:r>
          </a:p>
          <a:p>
            <a:r>
              <a:rPr lang="de-DE" sz="4400" b="1" dirty="0">
                <a:solidFill>
                  <a:srgbClr val="FF0000"/>
                </a:solidFill>
              </a:rPr>
              <a:t>Caritas</a:t>
            </a:r>
          </a:p>
          <a:p>
            <a:r>
              <a:rPr lang="de-DE" sz="4400" b="1" dirty="0">
                <a:solidFill>
                  <a:srgbClr val="FF0000"/>
                </a:solidFill>
              </a:rPr>
              <a:t>Senioren</a:t>
            </a:r>
          </a:p>
          <a:p>
            <a:r>
              <a:rPr lang="de-DE" sz="4400" b="1" dirty="0">
                <a:solidFill>
                  <a:srgbClr val="FF0000"/>
                </a:solidFill>
              </a:rPr>
              <a:t>Jugend</a:t>
            </a:r>
          </a:p>
          <a:p>
            <a:r>
              <a:rPr lang="de-DE" sz="4400" b="1" dirty="0">
                <a:solidFill>
                  <a:srgbClr val="FF0000"/>
                </a:solidFill>
              </a:rPr>
              <a:t>Studenten</a:t>
            </a:r>
          </a:p>
          <a:p>
            <a:endParaRPr lang="de-DE" sz="4000" b="1" dirty="0">
              <a:solidFill>
                <a:srgbClr val="FF0000"/>
              </a:solidFill>
            </a:endParaRPr>
          </a:p>
        </p:txBody>
      </p:sp>
      <p:sp>
        <p:nvSpPr>
          <p:cNvPr id="10" name="Textfeld 9">
            <a:extLst>
              <a:ext uri="{FF2B5EF4-FFF2-40B4-BE49-F238E27FC236}">
                <a16:creationId xmlns:a16="http://schemas.microsoft.com/office/drawing/2014/main" xmlns="" id="{3BDB46EC-37B5-B786-FF25-9C2C3DBFBE5E}"/>
              </a:ext>
            </a:extLst>
          </p:cNvPr>
          <p:cNvSpPr txBox="1"/>
          <p:nvPr/>
        </p:nvSpPr>
        <p:spPr>
          <a:xfrm>
            <a:off x="5576978" y="1351508"/>
            <a:ext cx="6309528" cy="4154984"/>
          </a:xfrm>
          <a:prstGeom prst="rect">
            <a:avLst/>
          </a:prstGeom>
          <a:noFill/>
        </p:spPr>
        <p:txBody>
          <a:bodyPr wrap="square" rtlCol="0">
            <a:spAutoFit/>
          </a:bodyPr>
          <a:lstStyle/>
          <a:p>
            <a:r>
              <a:rPr lang="de-DE" sz="4400" b="1" dirty="0">
                <a:solidFill>
                  <a:srgbClr val="FF0000"/>
                </a:solidFill>
              </a:rPr>
              <a:t>Freizeit – und Sport</a:t>
            </a:r>
          </a:p>
          <a:p>
            <a:r>
              <a:rPr lang="de-DE" sz="4400" b="1" dirty="0">
                <a:solidFill>
                  <a:srgbClr val="FF0000"/>
                </a:solidFill>
              </a:rPr>
              <a:t>Kinder</a:t>
            </a:r>
          </a:p>
          <a:p>
            <a:r>
              <a:rPr lang="de-DE" sz="4400" b="1" dirty="0">
                <a:solidFill>
                  <a:srgbClr val="FF0000"/>
                </a:solidFill>
              </a:rPr>
              <a:t>Behinderten</a:t>
            </a:r>
          </a:p>
          <a:p>
            <a:r>
              <a:rPr lang="de-DE" sz="4400" b="1" dirty="0">
                <a:solidFill>
                  <a:srgbClr val="FF0000"/>
                </a:solidFill>
              </a:rPr>
              <a:t>Gewerkschaften </a:t>
            </a:r>
          </a:p>
          <a:p>
            <a:r>
              <a:rPr lang="de-DE" sz="4400" b="1" dirty="0">
                <a:solidFill>
                  <a:srgbClr val="FF0000"/>
                </a:solidFill>
              </a:rPr>
              <a:t>Verbraucher</a:t>
            </a:r>
          </a:p>
          <a:p>
            <a:r>
              <a:rPr lang="de-DE" sz="4400" b="1" dirty="0">
                <a:solidFill>
                  <a:srgbClr val="FF0000"/>
                </a:solidFill>
              </a:rPr>
              <a:t>Freiwilliger Einsatz</a:t>
            </a:r>
          </a:p>
        </p:txBody>
      </p:sp>
      <p:sp>
        <p:nvSpPr>
          <p:cNvPr id="11" name="Textfeld 10">
            <a:extLst>
              <a:ext uri="{FF2B5EF4-FFF2-40B4-BE49-F238E27FC236}">
                <a16:creationId xmlns:a16="http://schemas.microsoft.com/office/drawing/2014/main" xmlns="" id="{D7323D25-3441-1E41-449C-DD58D3193742}"/>
              </a:ext>
            </a:extLst>
          </p:cNvPr>
          <p:cNvSpPr txBox="1"/>
          <p:nvPr/>
        </p:nvSpPr>
        <p:spPr>
          <a:xfrm>
            <a:off x="2085140" y="510651"/>
            <a:ext cx="8021718" cy="646331"/>
          </a:xfrm>
          <a:prstGeom prst="rect">
            <a:avLst/>
          </a:prstGeom>
          <a:noFill/>
        </p:spPr>
        <p:txBody>
          <a:bodyPr wrap="square" rtlCol="0">
            <a:spAutoFit/>
          </a:bodyPr>
          <a:lstStyle/>
          <a:p>
            <a:r>
              <a:rPr lang="de-DE" sz="3600" dirty="0"/>
              <a:t>Dichtes Netz von Sozialverbänden </a:t>
            </a:r>
          </a:p>
        </p:txBody>
      </p:sp>
    </p:spTree>
    <p:extLst>
      <p:ext uri="{BB962C8B-B14F-4D97-AF65-F5344CB8AC3E}">
        <p14:creationId xmlns:p14="http://schemas.microsoft.com/office/powerpoint/2010/main" val="1227689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3B9D0740-3038-BEB3-FB9A-EBE4D2BED446}"/>
              </a:ext>
            </a:extLst>
          </p:cNvPr>
          <p:cNvSpPr>
            <a:spLocks noGrp="1"/>
          </p:cNvSpPr>
          <p:nvPr>
            <p:ph idx="1"/>
          </p:nvPr>
        </p:nvSpPr>
        <p:spPr>
          <a:solidFill>
            <a:schemeClr val="bg2"/>
          </a:solidFill>
          <a:ln>
            <a:solidFill>
              <a:schemeClr val="bg1">
                <a:lumMod val="50000"/>
              </a:schemeClr>
            </a:solidFill>
          </a:ln>
        </p:spPr>
        <p:txBody>
          <a:bodyPr>
            <a:normAutofit lnSpcReduction="10000"/>
          </a:bodyPr>
          <a:lstStyle/>
          <a:p>
            <a:pPr marL="109728" indent="0">
              <a:buNone/>
            </a:pPr>
            <a:r>
              <a:rPr lang="de-DE" dirty="0"/>
              <a:t>Derzeitige Machtverhältnisse bieten ein schiefes Bild</a:t>
            </a:r>
          </a:p>
          <a:p>
            <a:pPr marL="457200" indent="-457200">
              <a:spcAft>
                <a:spcPts val="600"/>
              </a:spcAft>
              <a:buFont typeface="Wingdings" pitchFamily="2" charset="2"/>
              <a:buChar char="q"/>
            </a:pPr>
            <a:r>
              <a:rPr lang="de-DE" sz="2800" dirty="0"/>
              <a:t>Appell an die Politik genügt nicht - Selbst direkt aktiv einsetzen</a:t>
            </a:r>
          </a:p>
          <a:p>
            <a:pPr marL="109728" indent="0">
              <a:spcAft>
                <a:spcPts val="600"/>
              </a:spcAft>
              <a:buNone/>
            </a:pPr>
            <a:r>
              <a:rPr lang="de-DE" sz="2800" dirty="0"/>
              <a:t>   In jeder Gemeinschaft, auch im Dorf oder Stadt und Stadtteil</a:t>
            </a:r>
          </a:p>
          <a:p>
            <a:pPr marL="109728" indent="0">
              <a:spcAft>
                <a:spcPts val="600"/>
              </a:spcAft>
              <a:buNone/>
            </a:pPr>
            <a:r>
              <a:rPr lang="de-DE" sz="2800" dirty="0"/>
              <a:t>   Bürgerin-Bürger = wichtigste Glieder in der Politik</a:t>
            </a:r>
          </a:p>
          <a:p>
            <a:pPr marL="457200" indent="-457200">
              <a:spcAft>
                <a:spcPts val="600"/>
              </a:spcAft>
              <a:buFont typeface="Wingdings" pitchFamily="2" charset="2"/>
              <a:buChar char="q"/>
            </a:pPr>
            <a:r>
              <a:rPr lang="de-DE" sz="2800" dirty="0"/>
              <a:t>Demokratie leben, verteidigen, mitwirken, Bürgerkunde verstärken </a:t>
            </a:r>
          </a:p>
          <a:p>
            <a:pPr marL="457200" indent="-457200">
              <a:spcAft>
                <a:spcPts val="600"/>
              </a:spcAft>
              <a:buFont typeface="Wingdings" pitchFamily="2" charset="2"/>
              <a:buChar char="q"/>
            </a:pPr>
            <a:r>
              <a:rPr lang="de-DE" sz="2800" dirty="0"/>
              <a:t>Regierungsformen ablehnen, die Macht konzentrieren,</a:t>
            </a:r>
          </a:p>
          <a:p>
            <a:pPr marL="109728" indent="0">
              <a:spcAft>
                <a:spcPts val="600"/>
              </a:spcAft>
              <a:buNone/>
            </a:pPr>
            <a:r>
              <a:rPr lang="de-DE" sz="2800" dirty="0"/>
              <a:t>   Populisten auf die Inhalte prüfen</a:t>
            </a:r>
          </a:p>
        </p:txBody>
      </p:sp>
      <p:sp>
        <p:nvSpPr>
          <p:cNvPr id="3" name="Titel 2">
            <a:extLst>
              <a:ext uri="{FF2B5EF4-FFF2-40B4-BE49-F238E27FC236}">
                <a16:creationId xmlns:a16="http://schemas.microsoft.com/office/drawing/2014/main" xmlns="" id="{A0F5EA01-6034-E916-61E2-2FD2D4F6C4A8}"/>
              </a:ext>
            </a:extLst>
          </p:cNvPr>
          <p:cNvSpPr>
            <a:spLocks noGrp="1"/>
          </p:cNvSpPr>
          <p:nvPr>
            <p:ph type="title"/>
          </p:nvPr>
        </p:nvSpPr>
        <p:spPr/>
        <p:txBody>
          <a:bodyPr>
            <a:normAutofit fontScale="90000"/>
          </a:bodyPr>
          <a:lstStyle/>
          <a:p>
            <a:pPr algn="ctr"/>
            <a:r>
              <a:rPr lang="de-DE" dirty="0"/>
              <a:t>Südtirol braucht einen Schub zu neuer </a:t>
            </a:r>
            <a:r>
              <a:rPr lang="de-DE" dirty="0" err="1"/>
              <a:t>Sozialpolitk</a:t>
            </a:r>
            <a:endParaRPr lang="de-DE" dirty="0"/>
          </a:p>
        </p:txBody>
      </p:sp>
      <p:sp>
        <p:nvSpPr>
          <p:cNvPr id="4" name="Fußzeilenplatzhalter 3">
            <a:extLst>
              <a:ext uri="{FF2B5EF4-FFF2-40B4-BE49-F238E27FC236}">
                <a16:creationId xmlns:a16="http://schemas.microsoft.com/office/drawing/2014/main" xmlns="" id="{141B5013-E559-F727-084F-5DE1865C3140}"/>
              </a:ext>
            </a:extLst>
          </p:cNvPr>
          <p:cNvSpPr>
            <a:spLocks noGrp="1"/>
          </p:cNvSpPr>
          <p:nvPr>
            <p:ph type="ftr" sz="quarter" idx="11"/>
          </p:nvPr>
        </p:nvSpPr>
        <p:spPr/>
        <p:txBody>
          <a:bodyPr/>
          <a:lstStyle/>
          <a:p>
            <a:pPr>
              <a:defRPr/>
            </a:pPr>
            <a:r>
              <a:rPr lang="it-IT"/>
              <a:t>O. Peterlini, unibz.it</a:t>
            </a:r>
          </a:p>
        </p:txBody>
      </p:sp>
    </p:spTree>
    <p:extLst>
      <p:ext uri="{BB962C8B-B14F-4D97-AF65-F5344CB8AC3E}">
        <p14:creationId xmlns:p14="http://schemas.microsoft.com/office/powerpoint/2010/main" val="2200546138"/>
      </p:ext>
    </p:extLst>
  </p:cSld>
  <p:clrMapOvr>
    <a:masterClrMapping/>
  </p:clrMapOvr>
  <p:transition spd="slow">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6426E226-C883-1752-268B-958121DCAAC5}"/>
              </a:ext>
            </a:extLst>
          </p:cNvPr>
          <p:cNvSpPr>
            <a:spLocks noGrp="1"/>
          </p:cNvSpPr>
          <p:nvPr>
            <p:ph type="ftr" sz="quarter" idx="11"/>
          </p:nvPr>
        </p:nvSpPr>
        <p:spPr>
          <a:xfrm>
            <a:off x="-1567121" y="6492875"/>
            <a:ext cx="3134241"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sp>
        <p:nvSpPr>
          <p:cNvPr id="3" name="Textfeld 2">
            <a:extLst>
              <a:ext uri="{FF2B5EF4-FFF2-40B4-BE49-F238E27FC236}">
                <a16:creationId xmlns:a16="http://schemas.microsoft.com/office/drawing/2014/main" xmlns="" id="{BA61BDB7-C600-D6B9-948D-CA1096B68192}"/>
              </a:ext>
            </a:extLst>
          </p:cNvPr>
          <p:cNvSpPr txBox="1"/>
          <p:nvPr/>
        </p:nvSpPr>
        <p:spPr>
          <a:xfrm>
            <a:off x="1611085" y="1470164"/>
            <a:ext cx="8969829" cy="4124206"/>
          </a:xfrm>
          <a:prstGeom prst="rect">
            <a:avLst/>
          </a:prstGeom>
          <a:solidFill>
            <a:schemeClr val="bg2"/>
          </a:solidFill>
          <a:ln>
            <a:solidFill>
              <a:schemeClr val="bg1">
                <a:lumMod val="50000"/>
              </a:schemeClr>
            </a:solidFill>
          </a:ln>
        </p:spPr>
        <p:txBody>
          <a:bodyPr wrap="square" rtlCol="0">
            <a:spAutoFit/>
          </a:bodyPr>
          <a:lstStyle/>
          <a:p>
            <a:pPr algn="ctr">
              <a:spcAft>
                <a:spcPts val="1200"/>
              </a:spcAft>
            </a:pPr>
            <a:r>
              <a:rPr lang="de-DE" sz="2000" dirty="0"/>
              <a:t>Vor allem</a:t>
            </a:r>
          </a:p>
          <a:p>
            <a:pPr algn="ctr">
              <a:spcAft>
                <a:spcPts val="1200"/>
              </a:spcAft>
            </a:pPr>
            <a:r>
              <a:rPr lang="de-DE" sz="2400" b="1" dirty="0"/>
              <a:t>bei Wahlen, nicht daneben stehen und glauben überparteilich oder neutral sein zu müssen.</a:t>
            </a:r>
          </a:p>
          <a:p>
            <a:pPr algn="ctr">
              <a:spcAft>
                <a:spcPts val="1200"/>
              </a:spcAft>
            </a:pPr>
            <a:r>
              <a:rPr lang="de-DE" sz="2400" dirty="0"/>
              <a:t>Das gilt für die Gewerkschaften, Sozialverbände, Katholischen Vereinigungen</a:t>
            </a:r>
          </a:p>
          <a:p>
            <a:pPr algn="ctr">
              <a:spcAft>
                <a:spcPts val="1200"/>
              </a:spcAft>
            </a:pPr>
            <a:r>
              <a:rPr lang="de-DE" sz="2400" dirty="0"/>
              <a:t>Nicht einzelne Parteien unterstützen, aber Kandidaten, die sich für soziale und ökologische Ziele einsetzen</a:t>
            </a:r>
          </a:p>
          <a:p>
            <a:pPr algn="ctr">
              <a:spcAft>
                <a:spcPts val="1200"/>
              </a:spcAft>
            </a:pPr>
            <a:r>
              <a:rPr lang="de-DE" sz="2400" dirty="0"/>
              <a:t>Lernen von den Wirtschaftsverbänden</a:t>
            </a:r>
          </a:p>
          <a:p>
            <a:pPr algn="ctr">
              <a:spcAft>
                <a:spcPts val="1200"/>
              </a:spcAft>
            </a:pPr>
            <a:r>
              <a:rPr lang="de-DE" sz="2400" dirty="0"/>
              <a:t>Politik reagiert auf Druck und auf Stimmen</a:t>
            </a:r>
          </a:p>
        </p:txBody>
      </p:sp>
      <p:sp>
        <p:nvSpPr>
          <p:cNvPr id="5" name="Textfeld 4">
            <a:extLst>
              <a:ext uri="{FF2B5EF4-FFF2-40B4-BE49-F238E27FC236}">
                <a16:creationId xmlns:a16="http://schemas.microsoft.com/office/drawing/2014/main" xmlns="" id="{852A8BBB-3675-B74E-56F7-E7619CBBD3F3}"/>
              </a:ext>
            </a:extLst>
          </p:cNvPr>
          <p:cNvSpPr txBox="1"/>
          <p:nvPr/>
        </p:nvSpPr>
        <p:spPr>
          <a:xfrm>
            <a:off x="2011629" y="190858"/>
            <a:ext cx="8589250" cy="707886"/>
          </a:xfrm>
          <a:prstGeom prst="rect">
            <a:avLst/>
          </a:prstGeom>
          <a:noFill/>
        </p:spPr>
        <p:txBody>
          <a:bodyPr wrap="square">
            <a:spAutoFit/>
          </a:bodyPr>
          <a:lstStyle/>
          <a:p>
            <a:r>
              <a:rPr lang="de-DE" sz="4000" dirty="0"/>
              <a:t>Aufbruch zu neuer Sozialpolitik</a:t>
            </a:r>
          </a:p>
        </p:txBody>
      </p:sp>
    </p:spTree>
    <p:extLst>
      <p:ext uri="{BB962C8B-B14F-4D97-AF65-F5344CB8AC3E}">
        <p14:creationId xmlns:p14="http://schemas.microsoft.com/office/powerpoint/2010/main" val="2898250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D7ED88FD-BA21-DC43-B065-65E9763A70FF}"/>
              </a:ext>
            </a:extLst>
          </p:cNvPr>
          <p:cNvSpPr>
            <a:spLocks noGrp="1"/>
          </p:cNvSpPr>
          <p:nvPr>
            <p:ph type="ftr" sz="quarter" idx="11"/>
          </p:nvPr>
        </p:nvSpPr>
        <p:spPr/>
        <p:txBody>
          <a:bodyPr/>
          <a:lstStyle/>
          <a:p>
            <a:r>
              <a:rPr lang="it-IT">
                <a:solidFill>
                  <a:prstClr val="black"/>
                </a:solidFill>
              </a:rPr>
              <a:t>O. Peterlini, unibz.it</a:t>
            </a:r>
            <a:endParaRPr lang="en-US">
              <a:solidFill>
                <a:prstClr val="black"/>
              </a:solidFill>
            </a:endParaRPr>
          </a:p>
        </p:txBody>
      </p:sp>
      <p:sp>
        <p:nvSpPr>
          <p:cNvPr id="3" name="Rechteck 2">
            <a:extLst>
              <a:ext uri="{FF2B5EF4-FFF2-40B4-BE49-F238E27FC236}">
                <a16:creationId xmlns:a16="http://schemas.microsoft.com/office/drawing/2014/main" xmlns="" id="{381AAEF6-2ABF-8847-AF9A-57F3F23A57A7}"/>
              </a:ext>
            </a:extLst>
          </p:cNvPr>
          <p:cNvSpPr/>
          <p:nvPr/>
        </p:nvSpPr>
        <p:spPr>
          <a:xfrm>
            <a:off x="1126975" y="366623"/>
            <a:ext cx="10124661" cy="6124754"/>
          </a:xfrm>
          <a:prstGeom prst="rect">
            <a:avLst/>
          </a:prstGeom>
          <a:solidFill>
            <a:schemeClr val="bg2"/>
          </a:solidFill>
          <a:ln>
            <a:solidFill>
              <a:schemeClr val="bg2">
                <a:lumMod val="50000"/>
              </a:schemeClr>
            </a:solidFill>
          </a:ln>
        </p:spPr>
        <p:txBody>
          <a:bodyPr wrap="square">
            <a:spAutoFit/>
          </a:bodyPr>
          <a:lstStyle/>
          <a:p>
            <a:r>
              <a:rPr lang="de-DE" sz="2800" dirty="0"/>
              <a:t>Aber eine große Stärke haben die Sozialverbände, die andere nicht haben:</a:t>
            </a:r>
          </a:p>
          <a:p>
            <a:endParaRPr lang="de-DE" sz="2800" dirty="0"/>
          </a:p>
          <a:p>
            <a:pPr marL="457200" indent="-457200">
              <a:buFont typeface="Wingdings" pitchFamily="2" charset="2"/>
              <a:buChar char="q"/>
            </a:pPr>
            <a:r>
              <a:rPr lang="de-DE" sz="2800" dirty="0"/>
              <a:t>Sie vertreten </a:t>
            </a:r>
            <a:r>
              <a:rPr lang="de-DE" sz="2800" b="1" dirty="0"/>
              <a:t>die Mehrheit </a:t>
            </a:r>
            <a:r>
              <a:rPr lang="de-DE" sz="2800" dirty="0"/>
              <a:t>der Bevölkerung! </a:t>
            </a:r>
          </a:p>
          <a:p>
            <a:pPr marL="457200" indent="-457200">
              <a:buFont typeface="Wingdings" pitchFamily="2" charset="2"/>
              <a:buChar char="q"/>
            </a:pPr>
            <a:r>
              <a:rPr lang="de-DE" sz="2800" dirty="0"/>
              <a:t>sie vertreten </a:t>
            </a:r>
            <a:r>
              <a:rPr lang="de-DE" sz="2800" b="1" dirty="0"/>
              <a:t>gerechte Ziele </a:t>
            </a:r>
            <a:r>
              <a:rPr lang="de-DE" sz="2800" dirty="0"/>
              <a:t>für die Allgemeinheit!</a:t>
            </a:r>
          </a:p>
          <a:p>
            <a:pPr marL="457200" indent="-457200">
              <a:buFont typeface="Wingdings" pitchFamily="2" charset="2"/>
              <a:buChar char="q"/>
            </a:pPr>
            <a:r>
              <a:rPr lang="de-DE" sz="2800" dirty="0"/>
              <a:t>Diese gilt es zu mobilisieren!</a:t>
            </a:r>
          </a:p>
          <a:p>
            <a:pPr marL="457200" indent="-457200">
              <a:buFont typeface="Wingdings" pitchFamily="2" charset="2"/>
              <a:buChar char="q"/>
            </a:pPr>
            <a:r>
              <a:rPr lang="de-DE" sz="2800" dirty="0"/>
              <a:t>Die Kräfte dafür zu bündeln!</a:t>
            </a:r>
          </a:p>
          <a:p>
            <a:pPr marL="457200" indent="-457200">
              <a:buFont typeface="Wingdings" pitchFamily="2" charset="2"/>
              <a:buChar char="q"/>
            </a:pPr>
            <a:r>
              <a:rPr lang="de-DE" sz="2800" b="1" dirty="0"/>
              <a:t>Bei Wahlen, aber nicht nur, kräftig und gemeinsam aufzutreten!</a:t>
            </a:r>
          </a:p>
          <a:p>
            <a:pPr marL="457200" indent="-457200">
              <a:buFont typeface="Wingdings" pitchFamily="2" charset="2"/>
              <a:buChar char="q"/>
            </a:pPr>
            <a:r>
              <a:rPr lang="de-DE" sz="2800" dirty="0"/>
              <a:t>Das gibt schließlich Kraft, demokratischen Rückhalt und die Durchschlagskraft, die es braucht, um Interessen durchzusetzen.</a:t>
            </a:r>
          </a:p>
          <a:p>
            <a:pPr marL="457200" indent="-457200">
              <a:buFont typeface="Wingdings" pitchFamily="2" charset="2"/>
              <a:buChar char="q"/>
            </a:pPr>
            <a:endParaRPr lang="de-DE" sz="2800" dirty="0"/>
          </a:p>
          <a:p>
            <a:r>
              <a:rPr lang="de-DE" sz="2800" dirty="0">
                <a:solidFill>
                  <a:srgbClr val="C00000"/>
                </a:solidFill>
              </a:rPr>
              <a:t>Dafür wünsche ich euch viel Mut, Freude und Kraft dazu!</a:t>
            </a:r>
          </a:p>
        </p:txBody>
      </p:sp>
    </p:spTree>
    <p:extLst>
      <p:ext uri="{BB962C8B-B14F-4D97-AF65-F5344CB8AC3E}">
        <p14:creationId xmlns:p14="http://schemas.microsoft.com/office/powerpoint/2010/main" val="2180899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18D11B43-54D3-C3EF-1495-6BE40A59FCFF}"/>
              </a:ext>
            </a:extLst>
          </p:cNvPr>
          <p:cNvSpPr>
            <a:spLocks noGrp="1"/>
          </p:cNvSpPr>
          <p:nvPr>
            <p:ph type="ftr" sz="quarter" idx="11"/>
          </p:nvPr>
        </p:nvSpPr>
        <p:spPr>
          <a:xfrm>
            <a:off x="0" y="6492875"/>
            <a:ext cx="941703" cy="365125"/>
          </a:xfrm>
        </p:spPr>
        <p:txBody>
          <a:bodyPr/>
          <a:lstStyle/>
          <a:p>
            <a:r>
              <a:rPr lang="it-IT" dirty="0">
                <a:solidFill>
                  <a:schemeClr val="bg1"/>
                </a:solidFill>
              </a:rPr>
              <a:t>O. Peterlini, </a:t>
            </a:r>
            <a:r>
              <a:rPr lang="it-IT" dirty="0" err="1">
                <a:solidFill>
                  <a:schemeClr val="bg1"/>
                </a:solidFill>
              </a:rPr>
              <a:t>unibz.it</a:t>
            </a:r>
            <a:endParaRPr lang="en-US" dirty="0">
              <a:solidFill>
                <a:schemeClr val="bg1"/>
              </a:solidFill>
            </a:endParaRPr>
          </a:p>
        </p:txBody>
      </p:sp>
      <p:pic>
        <p:nvPicPr>
          <p:cNvPr id="4" name="Grafik 3" descr="Ein Bild, das Kleidung, Person, Anzug, Mann enthält.&#10;&#10;KI-generierte Inhalte können fehlerhaft sein.">
            <a:extLst>
              <a:ext uri="{FF2B5EF4-FFF2-40B4-BE49-F238E27FC236}">
                <a16:creationId xmlns:a16="http://schemas.microsoft.com/office/drawing/2014/main" xmlns="" id="{1E19E983-7026-226B-B1C9-781201ED9411}"/>
              </a:ext>
            </a:extLst>
          </p:cNvPr>
          <p:cNvPicPr>
            <a:picLocks noChangeAspect="1"/>
          </p:cNvPicPr>
          <p:nvPr/>
        </p:nvPicPr>
        <p:blipFill>
          <a:blip r:embed="rId2"/>
          <a:stretch>
            <a:fillRect/>
          </a:stretch>
        </p:blipFill>
        <p:spPr>
          <a:xfrm>
            <a:off x="377574" y="2654679"/>
            <a:ext cx="11262677" cy="3674910"/>
          </a:xfrm>
          <a:prstGeom prst="rect">
            <a:avLst/>
          </a:prstGeom>
        </p:spPr>
      </p:pic>
      <p:sp>
        <p:nvSpPr>
          <p:cNvPr id="6" name="Textfeld 5">
            <a:extLst>
              <a:ext uri="{FF2B5EF4-FFF2-40B4-BE49-F238E27FC236}">
                <a16:creationId xmlns:a16="http://schemas.microsoft.com/office/drawing/2014/main" xmlns="" id="{9EE7B8BA-BAEC-AC1D-8496-75DEF5E448C5}"/>
              </a:ext>
            </a:extLst>
          </p:cNvPr>
          <p:cNvSpPr txBox="1"/>
          <p:nvPr/>
        </p:nvSpPr>
        <p:spPr>
          <a:xfrm>
            <a:off x="1688501" y="6552326"/>
            <a:ext cx="10253128" cy="246221"/>
          </a:xfrm>
          <a:prstGeom prst="rect">
            <a:avLst/>
          </a:prstGeom>
          <a:noFill/>
        </p:spPr>
        <p:txBody>
          <a:bodyPr wrap="square">
            <a:spAutoFit/>
          </a:bodyPr>
          <a:lstStyle/>
          <a:p>
            <a:r>
              <a:rPr lang="de-DE" sz="1000" dirty="0"/>
              <a:t>Forbes, 1.4.2025, </a:t>
            </a:r>
            <a:r>
              <a:rPr lang="de-DE" sz="1000" dirty="0">
                <a:hlinkClick r:id="rId3"/>
              </a:rPr>
              <a:t>https://www.forbes.com/sites/chasewithorn/2025/04/01/forbes-39th-annual-worlds-billionaires-list-more-than-3000-worth-16-trillion/</a:t>
            </a:r>
            <a:r>
              <a:rPr lang="de-DE" sz="1000" dirty="0"/>
              <a:t> </a:t>
            </a:r>
          </a:p>
        </p:txBody>
      </p:sp>
      <p:sp>
        <p:nvSpPr>
          <p:cNvPr id="8" name="Textfeld 7">
            <a:extLst>
              <a:ext uri="{FF2B5EF4-FFF2-40B4-BE49-F238E27FC236}">
                <a16:creationId xmlns:a16="http://schemas.microsoft.com/office/drawing/2014/main" xmlns="" id="{C42B937A-F0D9-9957-4F78-1546B2AB1AFB}"/>
              </a:ext>
            </a:extLst>
          </p:cNvPr>
          <p:cNvSpPr txBox="1"/>
          <p:nvPr/>
        </p:nvSpPr>
        <p:spPr>
          <a:xfrm>
            <a:off x="3079599" y="144775"/>
            <a:ext cx="6543372" cy="2215991"/>
          </a:xfrm>
          <a:prstGeom prst="rect">
            <a:avLst/>
          </a:prstGeom>
          <a:noFill/>
        </p:spPr>
        <p:txBody>
          <a:bodyPr wrap="square">
            <a:spAutoFit/>
          </a:bodyPr>
          <a:lstStyle/>
          <a:p>
            <a:pPr algn="ctr"/>
            <a:r>
              <a:rPr lang="de-DE" sz="4000" b="1" dirty="0">
                <a:solidFill>
                  <a:srgbClr val="FF0000"/>
                </a:solidFill>
                <a:latin typeface="Arial Rounded MT Bold" panose="020F0704030504030204" pitchFamily="34" charset="77"/>
                <a:cs typeface="Aharoni" panose="02010803020104030203" pitchFamily="2" charset="-79"/>
              </a:rPr>
              <a:t>3.028 Milliardäre (+ 247)</a:t>
            </a:r>
          </a:p>
          <a:p>
            <a:pPr algn="ctr"/>
            <a:r>
              <a:rPr lang="de-DE" b="1" dirty="0">
                <a:solidFill>
                  <a:srgbClr val="FF0000"/>
                </a:solidFill>
                <a:latin typeface="Arial Rounded MT Bold" panose="020F0704030504030204" pitchFamily="34" charset="77"/>
                <a:cs typeface="Aharoni" panose="02010803020104030203" pitchFamily="2" charset="-79"/>
              </a:rPr>
              <a:t>mit zusammen </a:t>
            </a:r>
          </a:p>
          <a:p>
            <a:pPr algn="ctr"/>
            <a:r>
              <a:rPr lang="de-DE" sz="4000" b="1" dirty="0">
                <a:solidFill>
                  <a:srgbClr val="FF0000"/>
                </a:solidFill>
                <a:latin typeface="Arial Rounded MT Bold" panose="020F0704030504030204" pitchFamily="34" charset="77"/>
                <a:cs typeface="Aharoni" panose="02010803020104030203" pitchFamily="2" charset="-79"/>
              </a:rPr>
              <a:t>16,1 Billionen $ (+ 2)</a:t>
            </a:r>
          </a:p>
          <a:p>
            <a:pPr algn="ctr"/>
            <a:r>
              <a:rPr lang="de-DE" sz="4000" b="1" dirty="0">
                <a:solidFill>
                  <a:srgbClr val="FF0000"/>
                </a:solidFill>
                <a:latin typeface="Arial Rounded MT Bold" panose="020F0704030504030204" pitchFamily="34" charset="77"/>
                <a:cs typeface="Aharoni" panose="02010803020104030203" pitchFamily="2" charset="-79"/>
              </a:rPr>
              <a:t>=15.000 Milliarden €</a:t>
            </a:r>
          </a:p>
        </p:txBody>
      </p:sp>
      <p:sp>
        <p:nvSpPr>
          <p:cNvPr id="10" name="Textfeld 9">
            <a:extLst>
              <a:ext uri="{FF2B5EF4-FFF2-40B4-BE49-F238E27FC236}">
                <a16:creationId xmlns:a16="http://schemas.microsoft.com/office/drawing/2014/main" xmlns="" id="{F4AF5F08-79DE-68D5-8F4B-54334050B9A7}"/>
              </a:ext>
            </a:extLst>
          </p:cNvPr>
          <p:cNvSpPr txBox="1"/>
          <p:nvPr/>
        </p:nvSpPr>
        <p:spPr>
          <a:xfrm>
            <a:off x="377574" y="2046057"/>
            <a:ext cx="2899026" cy="461665"/>
          </a:xfrm>
          <a:prstGeom prst="rect">
            <a:avLst/>
          </a:prstGeom>
          <a:noFill/>
        </p:spPr>
        <p:txBody>
          <a:bodyPr wrap="square">
            <a:spAutoFit/>
          </a:bodyPr>
          <a:lstStyle/>
          <a:p>
            <a:r>
              <a:rPr lang="de-DE" sz="2400" b="1" dirty="0"/>
              <a:t>Forbes, 1.4.2025</a:t>
            </a:r>
            <a:endParaRPr lang="de-DE" sz="2400" dirty="0"/>
          </a:p>
        </p:txBody>
      </p:sp>
    </p:spTree>
    <p:extLst>
      <p:ext uri="{BB962C8B-B14F-4D97-AF65-F5344CB8AC3E}">
        <p14:creationId xmlns:p14="http://schemas.microsoft.com/office/powerpoint/2010/main" val="22723665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Deimos">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eimo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Deimo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5311</Words>
  <Application>Microsoft Office PowerPoint</Application>
  <PresentationFormat>Benutzerdefiniert</PresentationFormat>
  <Paragraphs>974</Paragraphs>
  <Slides>87</Slides>
  <Notes>19</Notes>
  <HiddenSlides>0</HiddenSlides>
  <MMClips>0</MMClips>
  <ScaleCrop>false</ScaleCrop>
  <HeadingPairs>
    <vt:vector size="4" baseType="variant">
      <vt:variant>
        <vt:lpstr>Design</vt:lpstr>
      </vt:variant>
      <vt:variant>
        <vt:i4>1</vt:i4>
      </vt:variant>
      <vt:variant>
        <vt:lpstr>Folientitel</vt:lpstr>
      </vt:variant>
      <vt:variant>
        <vt:i4>87</vt:i4>
      </vt:variant>
    </vt:vector>
  </HeadingPairs>
  <TitlesOfParts>
    <vt:vector size="88" baseType="lpstr">
      <vt:lpstr>2_Deimos</vt:lpstr>
      <vt:lpstr>Aufbruch zu  neuer Sozialpolitik  Analyse der Einkommensverteilung global und in Südtirol - Maßnahmen und Aktionen     28.April 2025 Autonome Gewerkschaftsorganisation der Gebietskörperschaften Organizzazione Sindacale Autonoma degli enti locali AGO Jahreshauptversammlung </vt:lpstr>
      <vt:lpstr>Soziale Gerechtigkeit </vt:lpstr>
      <vt:lpstr>Die unsichtbare Hand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Zwei Maßstäbe – zwei Sichtweisen</vt:lpstr>
      <vt:lpstr>PowerPoint-Präsentation</vt:lpstr>
      <vt:lpstr>Kritik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 und Abwanderungen </vt:lpstr>
      <vt:lpstr>10 Prozent jeden Jahrgangs wandern ab</vt:lpstr>
      <vt:lpstr>Ärztemangel in Südtirol</vt:lpstr>
      <vt:lpstr>Gesundheitskosten &amp; Privatmedizin in Südtirol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Erwerbstätige 2023</vt:lpstr>
      <vt:lpstr>PowerPoint-Präsentation</vt:lpstr>
      <vt:lpstr>Südtirol braucht einen Schub zu neuer Sozialpolitk</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Office-Benutzer</dc:creator>
  <cp:lastModifiedBy>KarinA</cp:lastModifiedBy>
  <cp:revision>149</cp:revision>
  <dcterms:created xsi:type="dcterms:W3CDTF">2018-12-03T21:40:35Z</dcterms:created>
  <dcterms:modified xsi:type="dcterms:W3CDTF">2025-04-30T08:08:34Z</dcterms:modified>
</cp:coreProperties>
</file>