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88" r:id="rId2"/>
    <p:sldId id="279" r:id="rId3"/>
    <p:sldId id="285" r:id="rId4"/>
    <p:sldId id="280" r:id="rId5"/>
    <p:sldId id="281" r:id="rId6"/>
    <p:sldId id="282" r:id="rId7"/>
    <p:sldId id="283" r:id="rId8"/>
    <p:sldId id="284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71" r:id="rId17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405"/>
    <a:srgbClr val="B8C91F"/>
    <a:srgbClr val="4F8C0D"/>
    <a:srgbClr val="608847"/>
    <a:srgbClr val="6A921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2" autoAdjust="0"/>
    <p:restoredTop sz="93086" autoAdjust="0"/>
  </p:normalViewPr>
  <p:slideViewPr>
    <p:cSldViewPr>
      <p:cViewPr varScale="1">
        <p:scale>
          <a:sx n="106" d="100"/>
          <a:sy n="106" d="100"/>
        </p:scale>
        <p:origin x="14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0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1814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BDACE8-C2CA-4DCB-8514-A7BFCDE0B02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2415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0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1" y="4720908"/>
            <a:ext cx="5066860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Klicken Sie, um die Textformatierung des Masters zu bearbeiten.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14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1814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DDC1D9-5424-4E37-B312-650D53187A7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99719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21669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9825" y="5541963"/>
            <a:ext cx="6734175" cy="857250"/>
          </a:xfrm>
          <a:solidFill>
            <a:srgbClr val="B8C91F"/>
          </a:solidFill>
        </p:spPr>
        <p:txBody>
          <a:bodyPr rIns="360000"/>
          <a:lstStyle>
            <a:lvl1pPr algn="r"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 dirty="0"/>
              <a:t>Klicken Sie, um das Format des Titel-Masters zu bearbeiten.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7288" y="6462713"/>
            <a:ext cx="6734175" cy="287337"/>
          </a:xfrm>
        </p:spPr>
        <p:txBody>
          <a:bodyPr rIns="360000"/>
          <a:lstStyle>
            <a:lvl1pPr marL="0" indent="0" algn="r">
              <a:buFont typeface="Wingdings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 dirty="0"/>
              <a:t>Klicken Sie, um das Format des Untertitel-Masters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41352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70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3213" y="414338"/>
            <a:ext cx="2087562" cy="5580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5763" y="414338"/>
            <a:ext cx="6115050" cy="5580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379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14338" y="414338"/>
            <a:ext cx="8326437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5763" y="1898650"/>
            <a:ext cx="4089400" cy="1971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7563" y="1898650"/>
            <a:ext cx="4090987" cy="1971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85763" y="4022725"/>
            <a:ext cx="4089400" cy="1971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7563" y="4022725"/>
            <a:ext cx="4090987" cy="1971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11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504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08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5763" y="1898650"/>
            <a:ext cx="40894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7563" y="1898650"/>
            <a:ext cx="4090987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79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67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444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94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414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041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14338"/>
            <a:ext cx="8326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98650"/>
            <a:ext cx="833278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315913" y="6210300"/>
            <a:ext cx="8475662" cy="420688"/>
            <a:chOff x="199" y="3912"/>
            <a:chExt cx="5339" cy="265"/>
          </a:xfrm>
        </p:grpSpPr>
        <p:sp>
          <p:nvSpPr>
            <p:cNvPr id="2053" name="Rechteck 6"/>
            <p:cNvSpPr>
              <a:spLocks noChangeArrowheads="1"/>
            </p:cNvSpPr>
            <p:nvPr/>
          </p:nvSpPr>
          <p:spPr bwMode="auto">
            <a:xfrm>
              <a:off x="896" y="4084"/>
              <a:ext cx="4642" cy="91"/>
            </a:xfrm>
            <a:prstGeom prst="rect">
              <a:avLst/>
            </a:prstGeom>
            <a:solidFill>
              <a:srgbClr val="BAD405"/>
            </a:solidFill>
            <a:ln w="9525" algn="ctr">
              <a:solidFill>
                <a:srgbClr val="B8C91F"/>
              </a:solidFill>
              <a:miter lim="800000"/>
              <a:headEnd/>
              <a:tailEnd/>
            </a:ln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"/>
                </a:spcBef>
                <a:spcAft>
                  <a:spcPct val="5000"/>
                </a:spcAft>
              </a:pPr>
              <a:r>
                <a:rPr lang="de-DE" altLang="de-DE" sz="1100">
                  <a:solidFill>
                    <a:srgbClr val="FFFFFF"/>
                  </a:solidFill>
                  <a:latin typeface="Calibri" panose="020F0502020204030204" pitchFamily="34" charset="0"/>
                </a:rPr>
                <a:t>www.sbb.it</a:t>
              </a:r>
            </a:p>
          </p:txBody>
        </p:sp>
        <p:cxnSp>
          <p:nvCxnSpPr>
            <p:cNvPr id="2054" name="Gerade Verbindung 9"/>
            <p:cNvCxnSpPr>
              <a:cxnSpLocks noChangeShapeType="1"/>
            </p:cNvCxnSpPr>
            <p:nvPr/>
          </p:nvCxnSpPr>
          <p:spPr bwMode="auto">
            <a:xfrm rot="5400000">
              <a:off x="713" y="4044"/>
              <a:ext cx="255" cy="3"/>
            </a:xfrm>
            <a:prstGeom prst="line">
              <a:avLst/>
            </a:prstGeom>
            <a:noFill/>
            <a:ln w="12700" algn="ctr">
              <a:solidFill>
                <a:srgbClr val="4F8C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55" name="Bild 10" descr="BB_4c.jpg"/>
            <p:cNvPicPr preferRelativeResize="0"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3912"/>
              <a:ext cx="559" cy="265"/>
            </a:xfrm>
            <a:prstGeom prst="rect">
              <a:avLst/>
            </a:prstGeom>
            <a:solidFill>
              <a:srgbClr val="BAD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F8C0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AD405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55776" y="5541963"/>
            <a:ext cx="6588223" cy="857250"/>
          </a:xfrm>
        </p:spPr>
        <p:txBody>
          <a:bodyPr/>
          <a:lstStyle/>
          <a:p>
            <a:pPr>
              <a:defRPr/>
            </a:pPr>
            <a:r>
              <a:rPr lang="de-DE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Auswirkungen der gesetzlichen Änderungen auf die zukünftigen Renten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950" y="6462713"/>
            <a:ext cx="9053513" cy="287337"/>
          </a:xfrm>
        </p:spPr>
        <p:txBody>
          <a:bodyPr/>
          <a:lstStyle/>
          <a:p>
            <a:pPr eaLnBrk="1" hangingPunct="1"/>
            <a:r>
              <a:rPr lang="de-DE" altLang="de-DE" dirty="0"/>
              <a:t>April 2018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5098"/>
            <a:ext cx="2555776" cy="15441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5ADE3E-410C-4151-9683-92724173D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1" y="0"/>
            <a:ext cx="9188637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8C6739-D9A3-4674-BEE4-90B4D61B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31" y="5080422"/>
            <a:ext cx="2555776" cy="154411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8DC2717-3459-4F8D-8FEE-84264E54E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045" y="5749131"/>
            <a:ext cx="6588223" cy="857250"/>
          </a:xfrm>
          <a:prstGeom prst="rect">
            <a:avLst/>
          </a:prstGeom>
          <a:solidFill>
            <a:srgbClr val="B8C9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5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Auswirkungen der gesetzlichen Änderungen auf die zukünftigen Renten </a:t>
            </a:r>
          </a:p>
        </p:txBody>
      </p:sp>
    </p:spTree>
    <p:extLst>
      <p:ext uri="{BB962C8B-B14F-4D97-AF65-F5344CB8AC3E}">
        <p14:creationId xmlns:p14="http://schemas.microsoft.com/office/powerpoint/2010/main" val="272748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F5104C-FE8B-46EF-9149-F45C746A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715963"/>
            <a:ext cx="8642350" cy="4776787"/>
          </a:xfrm>
        </p:spPr>
        <p:txBody>
          <a:bodyPr/>
          <a:lstStyle/>
          <a:p>
            <a:pPr marL="342367" indent="-342367" eaLnBrk="1" hangingPunct="1">
              <a:buFont typeface="Wingdings" panose="05000000000000000000" pitchFamily="2" charset="2"/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Die drei Säulen der Sozialen Absicherung</a:t>
            </a:r>
          </a:p>
        </p:txBody>
      </p:sp>
      <p:grpSp>
        <p:nvGrpSpPr>
          <p:cNvPr id="16387" name="Gruppieren 4">
            <a:extLst>
              <a:ext uri="{FF2B5EF4-FFF2-40B4-BE49-F238E27FC236}">
                <a16:creationId xmlns:a16="http://schemas.microsoft.com/office/drawing/2014/main" id="{889C3E68-C9D5-4022-8775-F54F3F896386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1916113"/>
            <a:ext cx="8188325" cy="3768725"/>
            <a:chOff x="468313" y="2205038"/>
            <a:chExt cx="8189912" cy="3768725"/>
          </a:xfrm>
        </p:grpSpPr>
        <p:grpSp>
          <p:nvGrpSpPr>
            <p:cNvPr id="16388" name="Group 4">
              <a:extLst>
                <a:ext uri="{FF2B5EF4-FFF2-40B4-BE49-F238E27FC236}">
                  <a16:creationId xmlns:a16="http://schemas.microsoft.com/office/drawing/2014/main" id="{2254989F-A15E-46F8-A1A9-571DF91EA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313" y="2222500"/>
              <a:ext cx="2286000" cy="3733800"/>
              <a:chOff x="288" y="1728"/>
              <a:chExt cx="1440" cy="2448"/>
            </a:xfrm>
          </p:grpSpPr>
          <p:sp>
            <p:nvSpPr>
              <p:cNvPr id="2" name="AutoShape 5">
                <a:extLst>
                  <a:ext uri="{FF2B5EF4-FFF2-40B4-BE49-F238E27FC236}">
                    <a16:creationId xmlns:a16="http://schemas.microsoft.com/office/drawing/2014/main" id="{41411B37-E954-459A-9F17-928749B19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1440" cy="2448"/>
              </a:xfrm>
              <a:prstGeom prst="can">
                <a:avLst>
                  <a:gd name="adj" fmla="val 42500"/>
                </a:avLst>
              </a:prstGeom>
              <a:solidFill>
                <a:srgbClr val="B8C91F"/>
              </a:solidFill>
              <a:ln w="9525">
                <a:solidFill>
                  <a:srgbClr val="B8C91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" name="Text Box 6">
                <a:extLst>
                  <a:ext uri="{FF2B5EF4-FFF2-40B4-BE49-F238E27FC236}">
                    <a16:creationId xmlns:a16="http://schemas.microsoft.com/office/drawing/2014/main" id="{44EDBB24-3950-4142-B55F-50F74A13B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1"/>
                <a:ext cx="1440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b="1">
                    <a:latin typeface="Arial" panose="020B0604020202020204" pitchFamily="34" charset="0"/>
                  </a:rPr>
                  <a:t>Pflicht-versicherung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Soziale Versicherungs-institute</a:t>
                </a:r>
              </a:p>
            </p:txBody>
          </p:sp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id="{9673186A-256D-472B-B62F-57918B576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872"/>
                <a:ext cx="912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b="1">
                    <a:solidFill>
                      <a:srgbClr val="4A641C"/>
                    </a:solidFill>
                    <a:latin typeface="Arial" panose="020B0604020202020204" pitchFamily="34" charset="0"/>
                  </a:rPr>
                  <a:t>I. Säule</a:t>
                </a:r>
              </a:p>
            </p:txBody>
          </p:sp>
        </p:grpSp>
        <p:grpSp>
          <p:nvGrpSpPr>
            <p:cNvPr id="16389" name="Group 8">
              <a:extLst>
                <a:ext uri="{FF2B5EF4-FFF2-40B4-BE49-F238E27FC236}">
                  <a16:creationId xmlns:a16="http://schemas.microsoft.com/office/drawing/2014/main" id="{160327A0-7679-4D02-8A67-A28D4CB25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9307" y="2222500"/>
              <a:ext cx="2376487" cy="3733800"/>
              <a:chOff x="2160" y="1680"/>
              <a:chExt cx="1440" cy="2448"/>
            </a:xfrm>
            <a:solidFill>
              <a:srgbClr val="6A9216"/>
            </a:solidFill>
          </p:grpSpPr>
          <p:sp>
            <p:nvSpPr>
              <p:cNvPr id="16394" name="AutoShape 9">
                <a:extLst>
                  <a:ext uri="{FF2B5EF4-FFF2-40B4-BE49-F238E27FC236}">
                    <a16:creationId xmlns:a16="http://schemas.microsoft.com/office/drawing/2014/main" id="{D8A3F615-E8C5-4A75-8141-1224596EE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440" cy="2448"/>
              </a:xfrm>
              <a:prstGeom prst="can">
                <a:avLst>
                  <a:gd name="adj" fmla="val 42500"/>
                </a:avLst>
              </a:prstGeom>
              <a:grpFill/>
              <a:ln w="9525">
                <a:solidFill>
                  <a:srgbClr val="6A921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de-DE" altLang="de-DE"/>
              </a:p>
            </p:txBody>
          </p:sp>
          <p:sp>
            <p:nvSpPr>
              <p:cNvPr id="16395" name="Text Box 10">
                <a:extLst>
                  <a:ext uri="{FF2B5EF4-FFF2-40B4-BE49-F238E27FC236}">
                    <a16:creationId xmlns:a16="http://schemas.microsoft.com/office/drawing/2014/main" id="{18F8617A-5D45-4309-83CF-F0E445F27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336"/>
                <a:ext cx="1344" cy="15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e-DE" altLang="de-DE" b="1" dirty="0">
                    <a:latin typeface="Arial" panose="020B0604020202020204" pitchFamily="34" charset="0"/>
                  </a:rPr>
                  <a:t>freiwillig als Gemeinschaft</a:t>
                </a:r>
              </a:p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de-DE" altLang="de-DE" b="1" dirty="0">
                    <a:solidFill>
                      <a:srgbClr val="B8C91F"/>
                    </a:solidFill>
                    <a:latin typeface="Arial" panose="020B0604020202020204" pitchFamily="34" charset="0"/>
                  </a:rPr>
                  <a:t>geschlossene Zusatz-</a:t>
                </a:r>
                <a:r>
                  <a:rPr lang="de-DE" altLang="de-DE" b="1" dirty="0" err="1">
                    <a:solidFill>
                      <a:srgbClr val="B8C91F"/>
                    </a:solidFill>
                    <a:latin typeface="Arial" panose="020B0604020202020204" pitchFamily="34" charset="0"/>
                  </a:rPr>
                  <a:t>rentenfonds</a:t>
                </a:r>
                <a:endParaRPr lang="de-DE" altLang="de-DE" b="1" dirty="0">
                  <a:solidFill>
                    <a:srgbClr val="B8C91F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de-DE" altLang="de-DE" sz="1600" b="1" dirty="0">
                    <a:latin typeface="Arial" panose="020B0604020202020204" pitchFamily="34" charset="0"/>
                  </a:rPr>
                  <a:t>(z. B. Laborfond)</a:t>
                </a:r>
              </a:p>
            </p:txBody>
          </p:sp>
          <p:sp>
            <p:nvSpPr>
              <p:cNvPr id="16396" name="Text Box 11">
                <a:extLst>
                  <a:ext uri="{FF2B5EF4-FFF2-40B4-BE49-F238E27FC236}">
                    <a16:creationId xmlns:a16="http://schemas.microsoft.com/office/drawing/2014/main" id="{D8023C38-8783-4FEF-BBF1-DB34125A0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912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de-DE" altLang="de-DE" b="1" dirty="0">
                    <a:solidFill>
                      <a:srgbClr val="4A641C"/>
                    </a:solidFill>
                    <a:latin typeface="Arial" panose="020B0604020202020204" pitchFamily="34" charset="0"/>
                  </a:rPr>
                  <a:t>II. Säule</a:t>
                </a:r>
              </a:p>
            </p:txBody>
          </p:sp>
        </p:grpSp>
        <p:grpSp>
          <p:nvGrpSpPr>
            <p:cNvPr id="16390" name="Group 12">
              <a:extLst>
                <a:ext uri="{FF2B5EF4-FFF2-40B4-BE49-F238E27FC236}">
                  <a16:creationId xmlns:a16="http://schemas.microsoft.com/office/drawing/2014/main" id="{5AE74304-3110-4DD3-9FC3-71F397036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2205038"/>
              <a:ext cx="2357437" cy="3768725"/>
              <a:chOff x="4032" y="1728"/>
              <a:chExt cx="1440" cy="2448"/>
            </a:xfrm>
          </p:grpSpPr>
          <p:sp>
            <p:nvSpPr>
              <p:cNvPr id="16391" name="AutoShape 13">
                <a:extLst>
                  <a:ext uri="{FF2B5EF4-FFF2-40B4-BE49-F238E27FC236}">
                    <a16:creationId xmlns:a16="http://schemas.microsoft.com/office/drawing/2014/main" id="{E5C82A11-CABF-4DED-A73C-6B0890860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440" cy="2448"/>
              </a:xfrm>
              <a:prstGeom prst="can">
                <a:avLst>
                  <a:gd name="adj" fmla="val 42500"/>
                </a:avLst>
              </a:prstGeom>
              <a:solidFill>
                <a:srgbClr val="4A641C"/>
              </a:solidFill>
              <a:ln w="9525">
                <a:solidFill>
                  <a:srgbClr val="4A64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392" name="Text Box 14">
                <a:extLst>
                  <a:ext uri="{FF2B5EF4-FFF2-40B4-BE49-F238E27FC236}">
                    <a16:creationId xmlns:a16="http://schemas.microsoft.com/office/drawing/2014/main" id="{52E405DD-7B7F-45FA-9C13-F8EC52227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430"/>
                <a:ext cx="1440" cy="1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b="1">
                    <a:latin typeface="Arial" panose="020B0604020202020204" pitchFamily="34" charset="0"/>
                  </a:rPr>
                  <a:t>freiwillig als Einzelner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de-DE" altLang="de-DE" b="1">
                    <a:solidFill>
                      <a:srgbClr val="B8C91F"/>
                    </a:solidFill>
                    <a:latin typeface="Arial" panose="020B0604020202020204" pitchFamily="34" charset="0"/>
                  </a:rPr>
                  <a:t>Offene Zusatz-rentenfonds </a:t>
                </a:r>
                <a:r>
                  <a:rPr lang="de-DE" altLang="de-DE" sz="1600" b="1">
                    <a:latin typeface="Arial" panose="020B0604020202020204" pitchFamily="34" charset="0"/>
                  </a:rPr>
                  <a:t>(Lebens-versicherungen…)</a:t>
                </a:r>
              </a:p>
            </p:txBody>
          </p:sp>
          <p:sp>
            <p:nvSpPr>
              <p:cNvPr id="16393" name="Text Box 15">
                <a:extLst>
                  <a:ext uri="{FF2B5EF4-FFF2-40B4-BE49-F238E27FC236}">
                    <a16:creationId xmlns:a16="http://schemas.microsoft.com/office/drawing/2014/main" id="{DD47D2F9-0094-4F6D-BFE2-E0F9954B2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1872"/>
                <a:ext cx="1008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b="1">
                    <a:solidFill>
                      <a:srgbClr val="4A641C"/>
                    </a:solidFill>
                    <a:latin typeface="Arial" panose="020B0604020202020204" pitchFamily="34" charset="0"/>
                  </a:rPr>
                  <a:t>III. Säule</a:t>
                </a:r>
              </a:p>
            </p:txBody>
          </p:sp>
        </p:grp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E332D60-0572-421A-8BCC-B306A35A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Zusatzrentenvorsorge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Naheliegendste Möglichkeit: Beitritt zum kollektivvertraglichen Zusatzrentenfonds = Laborfonds</a:t>
            </a:r>
          </a:p>
          <a:p>
            <a:r>
              <a:rPr lang="de-DE" dirty="0"/>
              <a:t>Einzahlung lt. Kollektivvertrag geregelt:</a:t>
            </a:r>
          </a:p>
          <a:p>
            <a:pPr lvl="1"/>
            <a:r>
              <a:rPr lang="de-DE" dirty="0"/>
              <a:t>Arbeitnehmer 1%</a:t>
            </a:r>
          </a:p>
          <a:p>
            <a:pPr lvl="1"/>
            <a:r>
              <a:rPr lang="de-DE" dirty="0"/>
              <a:t>Arbeitgeber 1%</a:t>
            </a:r>
          </a:p>
          <a:p>
            <a:pPr lvl="1"/>
            <a:r>
              <a:rPr lang="de-DE" dirty="0"/>
              <a:t>„Abfertigung“ 18%</a:t>
            </a:r>
          </a:p>
          <a:p>
            <a:pPr lvl="1"/>
            <a:r>
              <a:rPr lang="de-DE" dirty="0"/>
              <a:t>Neue Möglichkeit seit Jänner 2017:</a:t>
            </a:r>
          </a:p>
          <a:p>
            <a:pPr lvl="2"/>
            <a:r>
              <a:rPr lang="de-DE" dirty="0"/>
              <a:t>Der Arbeitnehmer wählt mindestens 2%</a:t>
            </a:r>
          </a:p>
          <a:p>
            <a:pPr lvl="2"/>
            <a:r>
              <a:rPr lang="de-DE" dirty="0"/>
              <a:t>Der Arbeitgeber erhöht auf 2%</a:t>
            </a:r>
          </a:p>
          <a:p>
            <a:pPr lvl="2"/>
            <a:r>
              <a:rPr lang="de-DE" dirty="0"/>
              <a:t>„Abfertigung“ wird auf 36,5% erhöht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Zusatzrentenvorsorge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Wesentliche Neuerungen ab 1.1.2018 im staatl. Stabilitätsgesetz:</a:t>
            </a:r>
          </a:p>
          <a:p>
            <a:endParaRPr lang="de-DE" dirty="0"/>
          </a:p>
          <a:p>
            <a:r>
              <a:rPr lang="de-DE" u="sng" dirty="0"/>
              <a:t>Abziehbarkeit</a:t>
            </a:r>
            <a:r>
              <a:rPr lang="de-DE" dirty="0"/>
              <a:t> der eingezahlten Beiträge: </a:t>
            </a:r>
          </a:p>
          <a:p>
            <a:pPr lvl="1"/>
            <a:r>
              <a:rPr lang="de-DE" dirty="0"/>
              <a:t>auf 5.165 Euro/Jahr festgelegt</a:t>
            </a:r>
          </a:p>
          <a:p>
            <a:endParaRPr lang="de-DE" dirty="0"/>
          </a:p>
          <a:p>
            <a:r>
              <a:rPr lang="de-DE" u="sng" dirty="0"/>
              <a:t>Besteuerung</a:t>
            </a:r>
            <a:r>
              <a:rPr lang="de-DE" dirty="0"/>
              <a:t> der Leistungen:</a:t>
            </a:r>
          </a:p>
          <a:p>
            <a:pPr lvl="1"/>
            <a:r>
              <a:rPr lang="de-DE" dirty="0"/>
              <a:t>Beiträge ab 2018 werden getrennt mit max. 15%, reduzierbar bis auf 9% besteuert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Zusatzrentenvorsorge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Zusammenfassung der Steuerregelung:</a:t>
            </a:r>
            <a:endParaRPr lang="de-DE" dirty="0"/>
          </a:p>
          <a:p>
            <a:r>
              <a:rPr lang="de-DE" dirty="0"/>
              <a:t>Beiträge bis zum 31/12/2000: </a:t>
            </a:r>
          </a:p>
          <a:p>
            <a:pPr lvl="1"/>
            <a:r>
              <a:rPr lang="de-DE" dirty="0"/>
              <a:t>ordentlich (Rente) oder getrennt (Kapital)</a:t>
            </a:r>
          </a:p>
          <a:p>
            <a:r>
              <a:rPr lang="de-DE" dirty="0"/>
              <a:t>Beiträge vom 01/01/2001 bis 31/12/2017 (Privat bis 31/12/2006): </a:t>
            </a:r>
          </a:p>
          <a:p>
            <a:pPr lvl="1"/>
            <a:r>
              <a:rPr lang="de-DE" dirty="0"/>
              <a:t>ordentlich (Rente) oder getrennt (Kapital)</a:t>
            </a:r>
          </a:p>
          <a:p>
            <a:r>
              <a:rPr lang="de-DE" dirty="0"/>
              <a:t>Beiträge ab 01/01/2018 (Privat ab 01/01/2007): </a:t>
            </a:r>
          </a:p>
          <a:p>
            <a:pPr lvl="1"/>
            <a:r>
              <a:rPr lang="de-DE" dirty="0"/>
              <a:t>Ersatzsteuer max. 15%, reduzierbar auf 9%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Zusatzrentenvorsorge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Nicht geändert haben sich die Möglichkeiten eines Vorschusses:</a:t>
            </a:r>
          </a:p>
          <a:p>
            <a:endParaRPr lang="de-DE" dirty="0"/>
          </a:p>
          <a:p>
            <a:r>
              <a:rPr lang="de-DE" dirty="0"/>
              <a:t>Weiterhin:</a:t>
            </a:r>
          </a:p>
          <a:p>
            <a:pPr lvl="1"/>
            <a:r>
              <a:rPr lang="de-DE" dirty="0"/>
              <a:t>100% bei Spesen im Gesundheitsbereich</a:t>
            </a:r>
          </a:p>
          <a:p>
            <a:pPr lvl="1"/>
            <a:r>
              <a:rPr lang="de-DE" dirty="0"/>
              <a:t>100% bei Bau, Kauf oder Renovierung der Erstwohnung</a:t>
            </a:r>
          </a:p>
          <a:p>
            <a:pPr lvl="1"/>
            <a:r>
              <a:rPr lang="de-DE" dirty="0"/>
              <a:t>100% für Fortbildung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Zusatzrentenvorsorge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08A988-6FA5-46EE-B014-91428544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Neue Möglichkeit der frühzeitigen Rentenauszahlung: </a:t>
            </a:r>
          </a:p>
          <a:p>
            <a:pPr marL="457200" lvl="1" indent="0" algn="ctr">
              <a:buNone/>
            </a:pPr>
            <a:r>
              <a:rPr lang="de-DE" b="1" i="1" dirty="0">
                <a:solidFill>
                  <a:srgbClr val="FF0000"/>
                </a:solidFill>
              </a:rPr>
              <a:t>RITA</a:t>
            </a:r>
            <a:r>
              <a:rPr lang="de-DE" b="1" dirty="0"/>
              <a:t> </a:t>
            </a:r>
          </a:p>
          <a:p>
            <a:pPr marL="457200" lvl="1" indent="0" algn="ctr">
              <a:buNone/>
            </a:pPr>
            <a:r>
              <a:rPr lang="de-DE" dirty="0"/>
              <a:t>(Rendita </a:t>
            </a:r>
            <a:r>
              <a:rPr lang="de-DE" dirty="0" err="1"/>
              <a:t>Integrativa</a:t>
            </a:r>
            <a:r>
              <a:rPr lang="de-DE" dirty="0"/>
              <a:t> </a:t>
            </a:r>
            <a:r>
              <a:rPr lang="de-DE" dirty="0" err="1"/>
              <a:t>Temporanea</a:t>
            </a:r>
            <a:r>
              <a:rPr lang="de-DE" dirty="0"/>
              <a:t> </a:t>
            </a:r>
            <a:r>
              <a:rPr lang="de-DE" dirty="0" err="1"/>
              <a:t>Anticipata</a:t>
            </a:r>
            <a:r>
              <a:rPr lang="de-DE" dirty="0"/>
              <a:t>)</a:t>
            </a:r>
          </a:p>
          <a:p>
            <a:r>
              <a:rPr lang="de-DE" dirty="0"/>
              <a:t>Bei Beendigung der Arbeitstätigkeit</a:t>
            </a:r>
          </a:p>
          <a:p>
            <a:r>
              <a:rPr lang="de-DE" dirty="0"/>
              <a:t>5 Jahre vor Erreichen des ges. Rentenalters</a:t>
            </a:r>
          </a:p>
          <a:p>
            <a:r>
              <a:rPr lang="de-DE" dirty="0"/>
              <a:t>20 Beitragsjahre notwendig</a:t>
            </a:r>
          </a:p>
          <a:p>
            <a:r>
              <a:rPr lang="de-DE" dirty="0"/>
              <a:t>Gesamte Kapital wird im Zeitraum bis Erreichen des ges. Rentenalters ausbezahlt</a:t>
            </a:r>
          </a:p>
          <a:p>
            <a:r>
              <a:rPr lang="de-DE" dirty="0"/>
              <a:t>Besteuerung: gesamte Kapital wird mit max. 15%, reduzierbar auf 9% besteuert (Option auf ordentliche Besteuerung möglich)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6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5238328"/>
            <a:ext cx="4608512" cy="1143000"/>
          </a:xfrm>
        </p:spPr>
        <p:txBody>
          <a:bodyPr/>
          <a:lstStyle/>
          <a:p>
            <a:r>
              <a:rPr lang="de-DE" altLang="de-DE" dirty="0">
                <a:solidFill>
                  <a:schemeClr val="bg1"/>
                </a:solidFill>
              </a:rPr>
              <a:t>…herzlichen Dank !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068"/>
            <a:ext cx="2712826" cy="16389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8F10AF-F31D-48A4-BFC7-967A56A10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" y="0"/>
            <a:ext cx="9175416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762637-D87F-4D46-BB5E-F8E6B1E2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4"/>
            <a:ext cx="2712826" cy="163899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0349C6C-76DB-4049-AE4E-64F4264978CB}"/>
              </a:ext>
            </a:extLst>
          </p:cNvPr>
          <p:cNvSpPr txBox="1">
            <a:spLocks/>
          </p:cNvSpPr>
          <p:nvPr/>
        </p:nvSpPr>
        <p:spPr bwMode="auto">
          <a:xfrm>
            <a:off x="5076056" y="6165303"/>
            <a:ext cx="4464496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4F8C0D"/>
                </a:solidFill>
                <a:latin typeface="Arial" charset="0"/>
              </a:defRPr>
            </a:lvl9pPr>
          </a:lstStyle>
          <a:p>
            <a:r>
              <a:rPr lang="de-DE" altLang="de-DE" kern="0" dirty="0">
                <a:solidFill>
                  <a:schemeClr val="tx1"/>
                </a:solidFill>
              </a:rPr>
              <a:t>…herzlichen Dank!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Systeme der Rentenberechnung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557338"/>
            <a:ext cx="8332787" cy="443706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Sieben Rentenreformen seit 1992</a:t>
            </a:r>
          </a:p>
          <a:p>
            <a:r>
              <a:rPr lang="de-DE" u="sng" dirty="0"/>
              <a:t>Lohn</a:t>
            </a:r>
            <a:r>
              <a:rPr lang="de-DE" dirty="0"/>
              <a:t>bezogenes System (alt)</a:t>
            </a:r>
          </a:p>
          <a:p>
            <a:pPr marL="0" indent="0">
              <a:buNone/>
            </a:pPr>
            <a:r>
              <a:rPr lang="de-DE" sz="2800" dirty="0"/>
              <a:t>	18 Beitragsjahre vor 1996</a:t>
            </a:r>
            <a:r>
              <a:rPr lang="de-DE" dirty="0"/>
              <a:t>	</a:t>
            </a:r>
          </a:p>
          <a:p>
            <a:r>
              <a:rPr lang="de-DE" u="sng" dirty="0"/>
              <a:t>Gemischtes</a:t>
            </a:r>
            <a:r>
              <a:rPr lang="de-DE" dirty="0"/>
              <a:t> System (Übergang)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800" dirty="0"/>
              <a:t>kombiniert beide Berechnungsarten</a:t>
            </a:r>
          </a:p>
          <a:p>
            <a:r>
              <a:rPr lang="de-DE" u="sng" dirty="0"/>
              <a:t>Beitrags</a:t>
            </a:r>
            <a:r>
              <a:rPr lang="de-DE" dirty="0"/>
              <a:t>bezogenes System (neu)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800" dirty="0"/>
              <a:t>Arbeitsbeginn nach 1995 </a:t>
            </a:r>
          </a:p>
          <a:p>
            <a:pPr marL="0" indent="0">
              <a:buNone/>
            </a:pPr>
            <a:r>
              <a:rPr lang="de-DE" sz="2800" dirty="0"/>
              <a:t>	Rente: Summe eingezahlter Beiträge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4FB1EB-BDA7-4CBD-8D5D-D277CD9B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Lohnbezogenes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557338"/>
            <a:ext cx="8332787" cy="4437062"/>
          </a:xfrm>
        </p:spPr>
        <p:txBody>
          <a:bodyPr/>
          <a:lstStyle/>
          <a:p>
            <a:r>
              <a:rPr lang="de-DE" dirty="0"/>
              <a:t>Durchschnittliche Entlohnung der letzten Jahre vor Pensionierung:</a:t>
            </a:r>
          </a:p>
          <a:p>
            <a:pPr lvl="1"/>
            <a:r>
              <a:rPr lang="de-DE" dirty="0"/>
              <a:t>Quote A: betrifft die Jahre bis 1992</a:t>
            </a:r>
          </a:p>
          <a:p>
            <a:pPr lvl="2"/>
            <a:r>
              <a:rPr lang="de-DE" dirty="0"/>
              <a:t>5 Jahre der lohnabhängigen Arbeit</a:t>
            </a:r>
          </a:p>
          <a:p>
            <a:pPr lvl="2"/>
            <a:r>
              <a:rPr lang="de-DE" dirty="0"/>
              <a:t>10 Jahre der selbständigen Arbeit</a:t>
            </a:r>
          </a:p>
          <a:p>
            <a:pPr lvl="1"/>
            <a:r>
              <a:rPr lang="de-DE" dirty="0"/>
              <a:t>Quote B: betrifft die Jahre ab 1993</a:t>
            </a:r>
          </a:p>
          <a:p>
            <a:pPr lvl="2"/>
            <a:r>
              <a:rPr lang="de-DE" dirty="0"/>
              <a:t>10 Jahre der lohnabhängigen Arbeit</a:t>
            </a:r>
          </a:p>
          <a:p>
            <a:pPr lvl="2"/>
            <a:r>
              <a:rPr lang="de-DE" dirty="0"/>
              <a:t>15 Jahre der selbständigen Arbeit</a:t>
            </a:r>
          </a:p>
          <a:p>
            <a:r>
              <a:rPr lang="de-DE" dirty="0"/>
              <a:t>Liquidierungskoeffizient: Dienstjahre x 2%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991C80-B124-411F-A7D0-F64D02F0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Beitragsbezogenes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Rente wird aufgrund aller einbezahlten Rentenbeiträge berechnet</a:t>
            </a:r>
          </a:p>
          <a:p>
            <a:r>
              <a:rPr lang="de-DE" dirty="0"/>
              <a:t>Mit 1.1.1996 eingeführt</a:t>
            </a:r>
          </a:p>
          <a:p>
            <a:r>
              <a:rPr lang="de-DE" dirty="0"/>
              <a:t>Ab 01.01.2012 für alle gültig</a:t>
            </a:r>
          </a:p>
          <a:p>
            <a:r>
              <a:rPr lang="de-DE" dirty="0"/>
              <a:t>Rentenhöhe im Vergleich zum lohnbezogenen System deutlich niederer</a:t>
            </a:r>
          </a:p>
          <a:p>
            <a:r>
              <a:rPr lang="de-DE" u="sng" dirty="0"/>
              <a:t>Mindestrente abgeschafft!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9927C8-AA93-409F-8A3F-04E73DFC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Beitragsbezogenes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628800"/>
            <a:ext cx="8332787" cy="4365600"/>
          </a:xfrm>
        </p:spPr>
        <p:txBody>
          <a:bodyPr/>
          <a:lstStyle/>
          <a:p>
            <a:r>
              <a:rPr lang="de-DE" sz="2400" dirty="0"/>
              <a:t>Rentenbetrag = Summe der eingezahlten, aufgewerteten Beiträge multipliziert mit dem Alterskoeffizienten: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ED3CF0-AAA6-4CB6-9FAB-447069CA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86091"/>
              </p:ext>
            </p:extLst>
          </p:nvPr>
        </p:nvGraphicFramePr>
        <p:xfrm>
          <a:off x="899591" y="2492898"/>
          <a:ext cx="6624735" cy="36724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Alter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effectLst/>
                        </a:rPr>
                        <a:t>1996-2009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2010-2012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2013-2015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ab 2016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58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70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7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Gemischtes Rentensystem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1581996"/>
            <a:ext cx="8332787" cy="4095750"/>
          </a:xfrm>
        </p:spPr>
        <p:txBody>
          <a:bodyPr/>
          <a:lstStyle/>
          <a:p>
            <a:r>
              <a:rPr lang="de-DE" dirty="0"/>
              <a:t>Gruppe 1: bis 1995 mindestens 18 Versicherungsjahre:</a:t>
            </a:r>
          </a:p>
          <a:p>
            <a:pPr lvl="1"/>
            <a:r>
              <a:rPr lang="de-DE" dirty="0"/>
              <a:t>Berechnung bis 2011 lohnbezogen</a:t>
            </a:r>
          </a:p>
          <a:p>
            <a:pPr lvl="1"/>
            <a:r>
              <a:rPr lang="de-DE" dirty="0"/>
              <a:t>Berechnung ab 2012 beitragsbezogen</a:t>
            </a:r>
          </a:p>
          <a:p>
            <a:r>
              <a:rPr lang="de-DE" dirty="0"/>
              <a:t>Gruppe 2: bis 1995 weniger als 18 Versicherungsjahre, aber mindestens 1 Woche:</a:t>
            </a:r>
          </a:p>
          <a:p>
            <a:pPr lvl="1"/>
            <a:r>
              <a:rPr lang="de-DE" dirty="0"/>
              <a:t>Berechnung bis 1995 lohnbezogen</a:t>
            </a:r>
          </a:p>
          <a:p>
            <a:pPr lvl="1"/>
            <a:r>
              <a:rPr lang="de-DE" dirty="0"/>
              <a:t>Berechnung ab 1996 beitragsbezogen</a:t>
            </a:r>
          </a:p>
          <a:p>
            <a:r>
              <a:rPr lang="de-DE" dirty="0"/>
              <a:t>Mindestrente möglich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8EFD76-E743-4DF3-8161-75D7EA32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Berechnung des Rentenbetrages: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Summe aus:</a:t>
            </a:r>
          </a:p>
          <a:p>
            <a:pPr marL="457200" lvl="1" indent="0">
              <a:buNone/>
            </a:pPr>
            <a:r>
              <a:rPr lang="de-DE" dirty="0"/>
              <a:t>Quote A (wenn Zeiten vor 1992 vorhanden) +</a:t>
            </a:r>
          </a:p>
          <a:p>
            <a:pPr marL="457200" lvl="1" indent="0">
              <a:buNone/>
            </a:pPr>
            <a:r>
              <a:rPr lang="de-DE" dirty="0"/>
              <a:t>Quote B (wenn Zeiten ab 1993 vorhanden) +</a:t>
            </a:r>
          </a:p>
          <a:p>
            <a:pPr marL="457200" lvl="1" indent="0">
              <a:buNone/>
            </a:pPr>
            <a:r>
              <a:rPr lang="de-DE" dirty="0"/>
              <a:t>beitragsbezogenen Teil (ab 1996 bzw. 2012)</a:t>
            </a:r>
          </a:p>
          <a:p>
            <a:pPr marL="457200" lvl="1" indent="0">
              <a:buNone/>
            </a:pPr>
            <a:r>
              <a:rPr lang="de-DE" dirty="0"/>
              <a:t>	=</a:t>
            </a:r>
          </a:p>
          <a:p>
            <a:pPr marL="457200" lvl="1" indent="0">
              <a:buNone/>
            </a:pPr>
            <a:r>
              <a:rPr lang="de-DE" dirty="0"/>
              <a:t>Rentenbetrag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0C6733-98A1-48B4-9381-4D9360AE5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müssen wir tun?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Rentenbeträge hängen sehr stark von folgenden Faktoren ab:</a:t>
            </a:r>
          </a:p>
          <a:p>
            <a:pPr lvl="1"/>
            <a:r>
              <a:rPr lang="de-DE" dirty="0"/>
              <a:t>Rentenbiografie</a:t>
            </a:r>
          </a:p>
          <a:p>
            <a:pPr lvl="2"/>
            <a:r>
              <a:rPr lang="de-DE" dirty="0"/>
              <a:t>Welche Beiträge, wie viele Jahre?</a:t>
            </a:r>
          </a:p>
          <a:p>
            <a:pPr lvl="2"/>
            <a:r>
              <a:rPr lang="de-DE" dirty="0"/>
              <a:t>Sind „Beitragslöcher“ vorhanden? </a:t>
            </a:r>
          </a:p>
          <a:p>
            <a:pPr lvl="1"/>
            <a:r>
              <a:rPr lang="de-DE" dirty="0"/>
              <a:t>Rentenberechnungssystem (lohn-, beitragsbezogen, gemischt)</a:t>
            </a:r>
          </a:p>
          <a:p>
            <a:pPr lvl="2"/>
            <a:r>
              <a:rPr lang="de-DE" dirty="0"/>
              <a:t>Vor 1995 ? </a:t>
            </a:r>
          </a:p>
          <a:p>
            <a:pPr marL="457200" lvl="1" indent="0">
              <a:buNone/>
            </a:pPr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583470-636C-4678-B6F5-E3E84DB0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müssen wir tun?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484784"/>
            <a:ext cx="8332787" cy="4095750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Erkenntnis: Bei jeder Person unterschiedliche Ergebnisse!</a:t>
            </a:r>
          </a:p>
          <a:p>
            <a:pPr lvl="1"/>
            <a:r>
              <a:rPr lang="de-DE" dirty="0"/>
              <a:t>Individuelle Beratung = </a:t>
            </a:r>
            <a:r>
              <a:rPr lang="de-DE" b="1" dirty="0">
                <a:solidFill>
                  <a:srgbClr val="FF0000"/>
                </a:solidFill>
              </a:rPr>
              <a:t>Patronat ENAPA des SBB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81BF39-F1DE-4597-89CE-8557B343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319"/>
            <a:ext cx="1403648" cy="7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39585"/>
      </p:ext>
    </p:extLst>
  </p:cSld>
  <p:clrMapOvr>
    <a:masterClrMapping/>
  </p:clrMapOvr>
</p:sld>
</file>

<file path=ppt/theme/theme1.xml><?xml version="1.0" encoding="utf-8"?>
<a:theme xmlns:a="http://schemas.openxmlformats.org/drawingml/2006/main" name="06_Vorschlag für neue SBB-Powerpoint-Vorlage">
  <a:themeElements>
    <a:clrScheme name="06_Vorschlag für neue SBB-Powerpoint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6_Vorschlag für neue SBB-Powerpoint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06_Vorschlag für neue SBB-Powerpoint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_Vorschlag für neue SBB-Powerpoint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_Vorschlag für neue SBB-Powerpoint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_Vorschlag für neue SBB-Powerpoint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_Vorschlag für neue SBB-Powerpoint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_Vorschlag für neue SBB-Powerpoint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_Vorschlag für neue SBB-Powerpoint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SBB-Folienvorlage</Template>
  <TotalTime>0</TotalTime>
  <Words>623</Words>
  <Application>Microsoft Office PowerPoint</Application>
  <PresentationFormat>Bildschirmpräsentation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Wingdings</vt:lpstr>
      <vt:lpstr>06_Vorschlag für neue SBB-Powerpoint-Vorlage</vt:lpstr>
      <vt:lpstr>Auswirkungen der gesetzlichen Änderungen auf die zukünftigen Renten </vt:lpstr>
      <vt:lpstr>Systeme der Rentenberechnung</vt:lpstr>
      <vt:lpstr>Lohnbezogenes System</vt:lpstr>
      <vt:lpstr>Beitragsbezogenes System</vt:lpstr>
      <vt:lpstr>Beitragsbezogenes System</vt:lpstr>
      <vt:lpstr>Gemischtes Rentensystem</vt:lpstr>
      <vt:lpstr>Berechnung des Rentenbetrages:</vt:lpstr>
      <vt:lpstr>Was müssen wir tun?</vt:lpstr>
      <vt:lpstr>Was müssen wir tun?</vt:lpstr>
      <vt:lpstr>PowerPoint-Präsentation</vt:lpstr>
      <vt:lpstr>Zusatzrentenvorsorge</vt:lpstr>
      <vt:lpstr>Zusatzrentenvorsorge</vt:lpstr>
      <vt:lpstr>Zusatzrentenvorsorge</vt:lpstr>
      <vt:lpstr>Zusatzrentenvorsorge</vt:lpstr>
      <vt:lpstr>Zusatzrentenvorsorge</vt:lpstr>
      <vt:lpstr>…herzlichen Dank ! </vt:lpstr>
    </vt:vector>
  </TitlesOfParts>
  <Company>Südtiroler Bauernbund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Folienvorlage</dc:title>
  <dc:creator>Sylvia Zelger</dc:creator>
  <cp:lastModifiedBy>Kröss Julia</cp:lastModifiedBy>
  <cp:revision>55</cp:revision>
  <cp:lastPrinted>2017-05-03T08:41:30Z</cp:lastPrinted>
  <dcterms:created xsi:type="dcterms:W3CDTF">2010-11-17T09:03:35Z</dcterms:created>
  <dcterms:modified xsi:type="dcterms:W3CDTF">2018-04-13T07:15:22Z</dcterms:modified>
</cp:coreProperties>
</file>